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8" r:id="rId2"/>
    <p:sldId id="262" r:id="rId3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Προεπιλεγμένη ενότητα" id="{EFF47D3E-5F83-4840-A259-720AF6B31EBF}">
          <p14:sldIdLst>
            <p14:sldId id="258"/>
            <p14:sldId id="262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7E7E7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2588" autoAdjust="0"/>
  </p:normalViewPr>
  <p:slideViewPr>
    <p:cSldViewPr>
      <p:cViewPr varScale="1">
        <p:scale>
          <a:sx n="106" d="100"/>
          <a:sy n="106" d="100"/>
        </p:scale>
        <p:origin x="176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φαλίδας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B596F32-D752-4165-87BC-4FAB7CE5889F}" type="datetimeFigureOut">
              <a:rPr lang="el-GR" smtClean="0"/>
              <a:pPr/>
              <a:t>31/5/2023</a:t>
            </a:fld>
            <a:endParaRPr lang="el-GR"/>
          </a:p>
        </p:txBody>
      </p:sp>
      <p:sp>
        <p:nvSpPr>
          <p:cNvPr id="4" name="3 - Θέση εικόνας διαφάνειας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4 - Θέση σημειώσεων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FB0E2EA-27C2-4B7D-8084-7170514E0875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1 - Θέση εικόνας διαφάνειας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3" name="2 - Θέση σημειώσεων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l-GR"/>
          </a:p>
        </p:txBody>
      </p:sp>
      <p:sp>
        <p:nvSpPr>
          <p:cNvPr id="16387" name="3 - Θέση αριθμού διαφάνειας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C14B54E-0B96-4719-9B84-AE55D415D735}" type="slidenum">
              <a:rPr lang="el-GR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el-GR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B0E2EA-27C2-4B7D-8084-7170514E0875}" type="slidenum">
              <a:rPr lang="el-GR" smtClean="0"/>
              <a:pPr/>
              <a:t>2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6771927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719570-39A5-4557-A717-52D52253E8E9}" type="datetimeFigureOut">
              <a:rPr lang="el-GR" smtClean="0"/>
              <a:pPr/>
              <a:t>31/5/2023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DCA205-86A5-42FC-813F-597004EA46F4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719570-39A5-4557-A717-52D52253E8E9}" type="datetimeFigureOut">
              <a:rPr lang="el-GR" smtClean="0"/>
              <a:pPr/>
              <a:t>31/5/2023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DCA205-86A5-42FC-813F-597004EA46F4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719570-39A5-4557-A717-52D52253E8E9}" type="datetimeFigureOut">
              <a:rPr lang="el-GR" smtClean="0"/>
              <a:pPr/>
              <a:t>31/5/2023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DCA205-86A5-42FC-813F-597004EA46F4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719570-39A5-4557-A717-52D52253E8E9}" type="datetimeFigureOut">
              <a:rPr lang="el-GR" smtClean="0"/>
              <a:pPr/>
              <a:t>31/5/2023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DCA205-86A5-42FC-813F-597004EA46F4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719570-39A5-4557-A717-52D52253E8E9}" type="datetimeFigureOut">
              <a:rPr lang="el-GR" smtClean="0"/>
              <a:pPr/>
              <a:t>31/5/2023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DCA205-86A5-42FC-813F-597004EA46F4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719570-39A5-4557-A717-52D52253E8E9}" type="datetimeFigureOut">
              <a:rPr lang="el-GR" smtClean="0"/>
              <a:pPr/>
              <a:t>31/5/2023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DCA205-86A5-42FC-813F-597004EA46F4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719570-39A5-4557-A717-52D52253E8E9}" type="datetimeFigureOut">
              <a:rPr lang="el-GR" smtClean="0"/>
              <a:pPr/>
              <a:t>31/5/2023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DCA205-86A5-42FC-813F-597004EA46F4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719570-39A5-4557-A717-52D52253E8E9}" type="datetimeFigureOut">
              <a:rPr lang="el-GR" smtClean="0"/>
              <a:pPr/>
              <a:t>31/5/2023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DCA205-86A5-42FC-813F-597004EA46F4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719570-39A5-4557-A717-52D52253E8E9}" type="datetimeFigureOut">
              <a:rPr lang="el-GR" smtClean="0"/>
              <a:pPr/>
              <a:t>31/5/2023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DCA205-86A5-42FC-813F-597004EA46F4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719570-39A5-4557-A717-52D52253E8E9}" type="datetimeFigureOut">
              <a:rPr lang="el-GR" smtClean="0"/>
              <a:pPr/>
              <a:t>31/5/2023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DCA205-86A5-42FC-813F-597004EA46F4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719570-39A5-4557-A717-52D52253E8E9}" type="datetimeFigureOut">
              <a:rPr lang="el-GR" smtClean="0"/>
              <a:pPr/>
              <a:t>31/5/2023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DCA205-86A5-42FC-813F-597004EA46F4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719570-39A5-4557-A717-52D52253E8E9}" type="datetimeFigureOut">
              <a:rPr lang="el-GR" smtClean="0"/>
              <a:pPr/>
              <a:t>31/5/2023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DCA205-86A5-42FC-813F-597004EA46F4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Z:\Papoutsidis\ΠΡΟΓΡΑΜΜΑΤΑ ΛΕΙΤΟΥΡΓΙΑΣ\2017\PROGRAMM-NOESIS-2017.jpg"/>
          <p:cNvPicPr preferRelativeResize="0">
            <a:picLocks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44000" y="0"/>
            <a:ext cx="4500000" cy="6858000"/>
          </a:xfrm>
          <a:prstGeom prst="rect">
            <a:avLst/>
          </a:prstGeom>
          <a:noFill/>
        </p:spPr>
      </p:pic>
      <p:sp>
        <p:nvSpPr>
          <p:cNvPr id="18" name="17 - TextBox"/>
          <p:cNvSpPr txBox="1"/>
          <p:nvPr/>
        </p:nvSpPr>
        <p:spPr>
          <a:xfrm>
            <a:off x="6660232" y="4077072"/>
            <a:ext cx="1800200" cy="523220"/>
          </a:xfrm>
          <a:prstGeom prst="rect">
            <a:avLst/>
          </a:prstGeom>
          <a:noFill/>
          <a:ln w="15875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1400" b="1" dirty="0">
                <a:latin typeface="+mj-lt"/>
              </a:rPr>
              <a:t>ΚΑΛΟΚΑΙΡΙ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1400" b="1" dirty="0">
                <a:latin typeface="+mj-lt"/>
              </a:rPr>
              <a:t> 2023</a:t>
            </a:r>
          </a:p>
        </p:txBody>
      </p:sp>
      <p:sp>
        <p:nvSpPr>
          <p:cNvPr id="3077" name="18 - TextBox"/>
          <p:cNvSpPr txBox="1">
            <a:spLocks noChangeArrowheads="1"/>
          </p:cNvSpPr>
          <p:nvPr/>
        </p:nvSpPr>
        <p:spPr bwMode="auto">
          <a:xfrm>
            <a:off x="0" y="6375422"/>
            <a:ext cx="4500563" cy="230188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l-GR" sz="900" b="1" dirty="0">
                <a:solidFill>
                  <a:schemeClr val="bg1"/>
                </a:solidFill>
                <a:latin typeface="Calibri" pitchFamily="34" charset="0"/>
              </a:rPr>
              <a:t>Όλες οι ταινίες είναι μεταγλωττισμένες στα Ελληνικά.</a:t>
            </a:r>
            <a:endParaRPr lang="el-GR" sz="900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3078" name="19 - TextBox"/>
          <p:cNvSpPr txBox="1">
            <a:spLocks noChangeArrowheads="1"/>
          </p:cNvSpPr>
          <p:nvPr/>
        </p:nvSpPr>
        <p:spPr bwMode="auto">
          <a:xfrm>
            <a:off x="0" y="6627813"/>
            <a:ext cx="4500563" cy="230187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l-GR" sz="900" b="1" dirty="0">
                <a:solidFill>
                  <a:schemeClr val="bg1"/>
                </a:solidFill>
                <a:latin typeface="Calibri" pitchFamily="34" charset="0"/>
              </a:rPr>
              <a:t>Το ΝΟΗΣΙΣ διατηρεί το δικαίωμα αλλαγών για την καλύτερη εξυπηρέτηση του κοινού</a:t>
            </a:r>
            <a:endParaRPr lang="el-GR" sz="900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21" name="20 - TextBox"/>
          <p:cNvSpPr txBox="1"/>
          <p:nvPr/>
        </p:nvSpPr>
        <p:spPr>
          <a:xfrm>
            <a:off x="0" y="-24"/>
            <a:ext cx="4500563" cy="216000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1100" b="1" dirty="0">
                <a:latin typeface="Trebuchet MS" pitchFamily="34" charset="0"/>
              </a:rPr>
              <a:t>ΜΟΥΣΕΙΟ ΤΕΧΝΟΛΟΓΙΑΣ</a:t>
            </a:r>
          </a:p>
        </p:txBody>
      </p:sp>
      <p:sp>
        <p:nvSpPr>
          <p:cNvPr id="3081" name="22 - TextBox"/>
          <p:cNvSpPr txBox="1">
            <a:spLocks noChangeArrowheads="1"/>
          </p:cNvSpPr>
          <p:nvPr/>
        </p:nvSpPr>
        <p:spPr bwMode="auto">
          <a:xfrm>
            <a:off x="-71438" y="152428"/>
            <a:ext cx="4572001" cy="13388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el-GR" sz="900" b="1" dirty="0">
                <a:latin typeface="Calibri" pitchFamily="34" charset="0"/>
              </a:rPr>
              <a:t>Αρχαία Ελληνική Τεχνολογία:</a:t>
            </a:r>
            <a:r>
              <a:rPr lang="el-GR" sz="900" dirty="0">
                <a:latin typeface="Calibri" pitchFamily="34" charset="0"/>
              </a:rPr>
              <a:t> Παρουσιάζονται δείγματα τεχνολογικών επιτευγμάτων της Αρχαίας Ελλάδας, με ομοιώματα που αφορούν στην καθημερινή ζωή, στις κατασκευές, στη ναυπηγική, στη μηχανολογία κ.ά.</a:t>
            </a:r>
          </a:p>
          <a:p>
            <a:pPr algn="just"/>
            <a:r>
              <a:rPr lang="el-GR" sz="900" b="1" dirty="0">
                <a:latin typeface="Calibri" pitchFamily="34" charset="0"/>
              </a:rPr>
              <a:t>Τεχνολογία  Μεταφορών:</a:t>
            </a:r>
            <a:r>
              <a:rPr lang="el-GR" sz="900" dirty="0">
                <a:latin typeface="Calibri" pitchFamily="34" charset="0"/>
              </a:rPr>
              <a:t> Δίνεται η δυνατότητα στους επισκέπτες να γνωρίσουν ξεχωριστά μοντέλα και να συγκρίνουν τις τάσεις του παρελθόντος με αυτές του παρόντος και ενδεχομένως του μέλλοντος.</a:t>
            </a:r>
          </a:p>
          <a:p>
            <a:pPr algn="just"/>
            <a:r>
              <a:rPr lang="el-GR" sz="900" b="1" dirty="0" err="1">
                <a:latin typeface="Calibri" pitchFamily="34" charset="0"/>
              </a:rPr>
              <a:t>Τεχνοπάρκο</a:t>
            </a:r>
            <a:r>
              <a:rPr lang="el-GR" sz="900" b="1" dirty="0">
                <a:latin typeface="Calibri" pitchFamily="34" charset="0"/>
              </a:rPr>
              <a:t>:</a:t>
            </a:r>
            <a:r>
              <a:rPr lang="el-GR" sz="900" dirty="0">
                <a:latin typeface="Calibri" pitchFamily="34" charset="0"/>
              </a:rPr>
              <a:t> Το </a:t>
            </a:r>
            <a:r>
              <a:rPr lang="el-GR" sz="900" dirty="0" err="1">
                <a:latin typeface="Calibri" pitchFamily="34" charset="0"/>
              </a:rPr>
              <a:t>Τεχνοπάρκο</a:t>
            </a:r>
            <a:r>
              <a:rPr lang="el-GR" sz="900" dirty="0">
                <a:latin typeface="Calibri" pitchFamily="34" charset="0"/>
              </a:rPr>
              <a:t>, είναι ένας χώρος </a:t>
            </a:r>
            <a:r>
              <a:rPr lang="el-GR" sz="900" dirty="0" err="1">
                <a:latin typeface="Calibri" pitchFamily="34" charset="0"/>
              </a:rPr>
              <a:t>διάδρασης</a:t>
            </a:r>
            <a:r>
              <a:rPr lang="el-GR" sz="900" dirty="0">
                <a:latin typeface="Calibri" pitchFamily="34" charset="0"/>
              </a:rPr>
              <a:t>. Ο επισκέπτης συμμετέχει ενεργά και μαθαίνει διασκεδάζοντας. Περιλαμβάνει 50 εκθέματα σχετικά με τον ηλεκτρισμό, το μαγνητισμό, την οπτική κ.ά.  Για όλες τις ηλικίες.</a:t>
            </a:r>
          </a:p>
        </p:txBody>
      </p:sp>
      <p:sp>
        <p:nvSpPr>
          <p:cNvPr id="25" name="24 - TextBox"/>
          <p:cNvSpPr txBox="1"/>
          <p:nvPr/>
        </p:nvSpPr>
        <p:spPr>
          <a:xfrm>
            <a:off x="0" y="2382479"/>
            <a:ext cx="4500563" cy="216000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1100" b="1" dirty="0">
                <a:latin typeface="Trebuchet MS" pitchFamily="34" charset="0"/>
              </a:rPr>
              <a:t>ΠΛΑΝΗΤΑΡΙΟ </a:t>
            </a:r>
            <a:r>
              <a:rPr lang="el-GR" sz="1000" b="1" dirty="0">
                <a:latin typeface="Trebuchet MS" pitchFamily="34" charset="0"/>
              </a:rPr>
              <a:t>(μόνο για θεατές άνω των 5 ετών)</a:t>
            </a:r>
          </a:p>
        </p:txBody>
      </p:sp>
      <p:sp>
        <p:nvSpPr>
          <p:cNvPr id="27" name="26 - TextBox"/>
          <p:cNvSpPr txBox="1"/>
          <p:nvPr/>
        </p:nvSpPr>
        <p:spPr>
          <a:xfrm>
            <a:off x="0" y="4018495"/>
            <a:ext cx="4500563" cy="216000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1100" b="1" dirty="0">
                <a:latin typeface="Trebuchet MS" pitchFamily="34" charset="0"/>
              </a:rPr>
              <a:t>ΚΟΣΜΟΘΕΑΤΡΟ </a:t>
            </a:r>
            <a:r>
              <a:rPr lang="el-GR" sz="1000" b="1" dirty="0">
                <a:latin typeface="Trebuchet MS" pitchFamily="34" charset="0"/>
              </a:rPr>
              <a:t>(μόνο για θεατές άνω των 5 ετών)</a:t>
            </a:r>
          </a:p>
        </p:txBody>
      </p:sp>
      <p:sp>
        <p:nvSpPr>
          <p:cNvPr id="29" name="28 - TextBox"/>
          <p:cNvSpPr txBox="1"/>
          <p:nvPr/>
        </p:nvSpPr>
        <p:spPr>
          <a:xfrm>
            <a:off x="0" y="5516012"/>
            <a:ext cx="4500563" cy="216000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1100" b="1" dirty="0">
                <a:latin typeface="Trebuchet MS" pitchFamily="34" charset="0"/>
              </a:rPr>
              <a:t>ΠΡΟΣΟΜΟΙΩΤΗΣ </a:t>
            </a:r>
            <a:r>
              <a:rPr lang="el-GR" sz="900" b="1" dirty="0">
                <a:latin typeface="Trebuchet MS" pitchFamily="34" charset="0"/>
              </a:rPr>
              <a:t>(μόνο για θεατές άνω των 7 ετών &amp; ύψους άνω του 1,20μ)</a:t>
            </a:r>
          </a:p>
        </p:txBody>
      </p:sp>
      <p:sp>
        <p:nvSpPr>
          <p:cNvPr id="3087" name="29 - TextBox"/>
          <p:cNvSpPr txBox="1">
            <a:spLocks noChangeArrowheads="1"/>
          </p:cNvSpPr>
          <p:nvPr/>
        </p:nvSpPr>
        <p:spPr bwMode="auto">
          <a:xfrm>
            <a:off x="-71438" y="5772609"/>
            <a:ext cx="4572001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en-US" sz="900" b="1" dirty="0">
                <a:latin typeface="Calibri" pitchFamily="34" charset="0"/>
              </a:rPr>
              <a:t>Moon Thunder</a:t>
            </a:r>
            <a:r>
              <a:rPr lang="el-GR" sz="900" b="1" dirty="0">
                <a:latin typeface="Calibri" pitchFamily="34" charset="0"/>
              </a:rPr>
              <a:t> (3</a:t>
            </a:r>
            <a:r>
              <a:rPr lang="en-US" sz="900" b="1" dirty="0">
                <a:latin typeface="Calibri" pitchFamily="34" charset="0"/>
              </a:rPr>
              <a:t>D</a:t>
            </a:r>
            <a:r>
              <a:rPr lang="el-GR" sz="900" b="1" dirty="0">
                <a:latin typeface="Calibri" pitchFamily="34" charset="0"/>
              </a:rPr>
              <a:t>): </a:t>
            </a:r>
            <a:r>
              <a:rPr lang="el-GR" sz="900" dirty="0">
                <a:latin typeface="Calibri" pitchFamily="34" charset="0"/>
              </a:rPr>
              <a:t>Ακολουθήστε μια ομάδα αστροναυτών σε μια δραματική απόδραση από τη σεληνιακή βάση που καταρρέει.  </a:t>
            </a:r>
            <a:r>
              <a:rPr lang="el-GR" sz="900" b="1" dirty="0">
                <a:latin typeface="Calibri" pitchFamily="34" charset="0"/>
              </a:rPr>
              <a:t>Διάρκεια: 5΄</a:t>
            </a:r>
            <a:endParaRPr lang="el-GR" sz="900" dirty="0">
              <a:latin typeface="Calibri" pitchFamily="34" charset="0"/>
            </a:endParaRPr>
          </a:p>
          <a:p>
            <a:pPr algn="just"/>
            <a:r>
              <a:rPr lang="el-GR" sz="900" b="1" dirty="0">
                <a:latin typeface="Calibri" pitchFamily="34" charset="0"/>
              </a:rPr>
              <a:t>Σινικό Τείχος (3</a:t>
            </a:r>
            <a:r>
              <a:rPr lang="en-US" sz="900" b="1" dirty="0">
                <a:latin typeface="Calibri" pitchFamily="34" charset="0"/>
              </a:rPr>
              <a:t>D</a:t>
            </a:r>
            <a:r>
              <a:rPr lang="el-GR" sz="900" b="1">
                <a:latin typeface="Calibri" pitchFamily="34" charset="0"/>
              </a:rPr>
              <a:t>): </a:t>
            </a:r>
            <a:r>
              <a:rPr lang="el-GR" sz="900">
                <a:latin typeface="Calibri" pitchFamily="34" charset="0"/>
              </a:rPr>
              <a:t>Απολαύστε ένα ταξίδι πάνω στο Σινικό Τείχος, ένα από τα επτά θαύματα του κόσμου. </a:t>
            </a:r>
            <a:r>
              <a:rPr lang="el-GR" sz="900" b="1" dirty="0">
                <a:latin typeface="Calibri" pitchFamily="34" charset="0"/>
              </a:rPr>
              <a:t>Διάρκεια: </a:t>
            </a:r>
            <a:r>
              <a:rPr lang="en-US" sz="900" b="1" dirty="0">
                <a:latin typeface="Calibri" pitchFamily="34" charset="0"/>
              </a:rPr>
              <a:t>5</a:t>
            </a:r>
            <a:r>
              <a:rPr lang="el-GR" sz="900" b="1" dirty="0">
                <a:latin typeface="Calibri" pitchFamily="34" charset="0"/>
              </a:rPr>
              <a:t>’</a:t>
            </a:r>
            <a:endParaRPr lang="el-GR" sz="900" dirty="0">
              <a:latin typeface="Calibri" pitchFamily="34" charset="0"/>
            </a:endParaRPr>
          </a:p>
        </p:txBody>
      </p:sp>
      <p:sp>
        <p:nvSpPr>
          <p:cNvPr id="3084" name="25 - TextBox"/>
          <p:cNvSpPr txBox="1">
            <a:spLocks noChangeArrowheads="1"/>
          </p:cNvSpPr>
          <p:nvPr/>
        </p:nvSpPr>
        <p:spPr bwMode="auto">
          <a:xfrm>
            <a:off x="-71438" y="2639073"/>
            <a:ext cx="4572001" cy="13388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en-US" sz="900" b="1" dirty="0">
                <a:latin typeface="Calibri" pitchFamily="34" charset="0"/>
              </a:rPr>
              <a:t>Space Opera</a:t>
            </a:r>
            <a:r>
              <a:rPr lang="el-GR" sz="900" b="1" dirty="0">
                <a:latin typeface="Calibri" pitchFamily="34" charset="0"/>
              </a:rPr>
              <a:t>: </a:t>
            </a:r>
            <a:r>
              <a:rPr lang="el-GR" sz="900" dirty="0">
                <a:latin typeface="Calibri" pitchFamily="34" charset="0"/>
              </a:rPr>
              <a:t>Μια μοναδική καλλιτεχνική, επιστημονική και κινηματογραφική εμπειρία με επένδυση κλασσικής μουσικής. Από Γυμνάσιο. </a:t>
            </a:r>
            <a:r>
              <a:rPr lang="el-GR" sz="900" b="1" dirty="0">
                <a:latin typeface="Calibri" pitchFamily="34" charset="0"/>
              </a:rPr>
              <a:t>Διάρκεια: 40΄</a:t>
            </a:r>
            <a:endParaRPr lang="en-US" sz="900" b="1" dirty="0">
              <a:latin typeface="Calibri" pitchFamily="34" charset="0"/>
            </a:endParaRPr>
          </a:p>
          <a:p>
            <a:pPr algn="just" eaLnBrk="0" hangingPunct="0"/>
            <a:r>
              <a:rPr lang="el-GR" sz="900" b="1" dirty="0">
                <a:latin typeface="Calibri" pitchFamily="34" charset="0"/>
              </a:rPr>
              <a:t>Το κλίμα της Γης: </a:t>
            </a:r>
            <a:r>
              <a:rPr lang="el-GR" sz="900" dirty="0">
                <a:latin typeface="Calibri" pitchFamily="34" charset="0"/>
              </a:rPr>
              <a:t>Γνωρίστε τους παράγοντες που επηρεάζουν τις κλιματικές συνθήκες του πλανήτη μας. Από Δ’ Δημοτικού. </a:t>
            </a:r>
            <a:r>
              <a:rPr lang="el-GR" sz="900" b="1" dirty="0">
                <a:latin typeface="Calibri" pitchFamily="34" charset="0"/>
              </a:rPr>
              <a:t>Διάρκεια: 25΄ </a:t>
            </a:r>
          </a:p>
          <a:p>
            <a:pPr algn="just"/>
            <a:r>
              <a:rPr lang="el-GR" sz="900" b="1" dirty="0">
                <a:latin typeface="Calibri" pitchFamily="34" charset="0"/>
              </a:rPr>
              <a:t>Μαγικός Πλανήτης: </a:t>
            </a:r>
            <a:r>
              <a:rPr lang="el-GR" sz="900" dirty="0">
                <a:latin typeface="Calibri" pitchFamily="34" charset="0"/>
              </a:rPr>
              <a:t>Η ιστορία της μικρής Μία που προσπαθεί να προστατέψει τη Γη και να σώσει τις 4 εποχές του χρόνου από την κλιματική αλλαγή. Για πρώτες τάξεις Δημοτικού. </a:t>
            </a:r>
            <a:r>
              <a:rPr lang="el-GR" sz="900" b="1" dirty="0">
                <a:latin typeface="Calibri" pitchFamily="34" charset="0"/>
              </a:rPr>
              <a:t>Διάρκεια: </a:t>
            </a:r>
            <a:r>
              <a:rPr lang="en-US" sz="900" b="1" dirty="0">
                <a:latin typeface="Calibri" pitchFamily="34" charset="0"/>
              </a:rPr>
              <a:t>40</a:t>
            </a:r>
            <a:r>
              <a:rPr lang="el-GR" sz="900" b="1" dirty="0">
                <a:latin typeface="Calibri" pitchFamily="34" charset="0"/>
              </a:rPr>
              <a:t>’</a:t>
            </a:r>
          </a:p>
          <a:p>
            <a:pPr algn="just"/>
            <a:r>
              <a:rPr lang="el-GR" sz="900" b="1" dirty="0">
                <a:latin typeface="Calibri" pitchFamily="34" charset="0"/>
              </a:rPr>
              <a:t>Από τη Γη στο Σύμπαν:</a:t>
            </a:r>
            <a:r>
              <a:rPr lang="en-US" sz="900" b="1" dirty="0">
                <a:latin typeface="Calibri" pitchFamily="34" charset="0"/>
              </a:rPr>
              <a:t> </a:t>
            </a:r>
            <a:r>
              <a:rPr lang="el-GR" sz="900" dirty="0">
                <a:latin typeface="Calibri" pitchFamily="34" charset="0"/>
              </a:rPr>
              <a:t>Δείτε τι μας αποκαλύπτει η επιστήμη για το Σύμπαν σε ένα μοναδικής ομορφιάς ταξίδι στο χώρο και το χρόνο. Από </a:t>
            </a:r>
            <a:r>
              <a:rPr lang="en-US" sz="900">
                <a:latin typeface="Calibri" pitchFamily="34" charset="0"/>
              </a:rPr>
              <a:t>E</a:t>
            </a:r>
            <a:r>
              <a:rPr lang="el-GR" sz="900">
                <a:latin typeface="Calibri" pitchFamily="34" charset="0"/>
              </a:rPr>
              <a:t>’ Δημοτικού. </a:t>
            </a:r>
            <a:r>
              <a:rPr lang="el-GR" sz="900" b="1" dirty="0">
                <a:latin typeface="Calibri" pitchFamily="34" charset="0"/>
              </a:rPr>
              <a:t>Διάρκεια: 3</a:t>
            </a:r>
            <a:r>
              <a:rPr lang="en-US" sz="900" b="1" dirty="0">
                <a:latin typeface="Calibri" pitchFamily="34" charset="0"/>
              </a:rPr>
              <a:t>5</a:t>
            </a:r>
            <a:r>
              <a:rPr lang="el-GR" sz="900" b="1" dirty="0">
                <a:latin typeface="Calibri" pitchFamily="34" charset="0"/>
              </a:rPr>
              <a:t>’</a:t>
            </a:r>
          </a:p>
        </p:txBody>
      </p:sp>
      <p:sp>
        <p:nvSpPr>
          <p:cNvPr id="3075" name="Rectangle 8"/>
          <p:cNvSpPr>
            <a:spLocks noChangeArrowheads="1"/>
          </p:cNvSpPr>
          <p:nvPr/>
        </p:nvSpPr>
        <p:spPr bwMode="auto">
          <a:xfrm>
            <a:off x="-1" y="4275089"/>
            <a:ext cx="457200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36000" anchor="ctr">
            <a:spAutoFit/>
          </a:bodyPr>
          <a:lstStyle/>
          <a:p>
            <a:pPr algn="just"/>
            <a:r>
              <a:rPr lang="el-GR" sz="900" b="1" dirty="0">
                <a:latin typeface="Calibri" pitchFamily="34" charset="0"/>
              </a:rPr>
              <a:t>Τα θαύματα της Μηχανικής (3D): </a:t>
            </a:r>
            <a:r>
              <a:rPr lang="el-GR" sz="900" dirty="0">
                <a:latin typeface="Calibri" pitchFamily="34" charset="0"/>
              </a:rPr>
              <a:t>Η ταινία αναδεικνύει την ανθρώπινη ευφυΐα και δημιουργικότητα που βρίσκεται πίσω από τα μικρά και μεγάλα θαύματα της Μηχανικής. Όλες οι ηλικίες. </a:t>
            </a:r>
            <a:r>
              <a:rPr lang="el-GR" sz="900" b="1" dirty="0">
                <a:latin typeface="Calibri" pitchFamily="34" charset="0"/>
              </a:rPr>
              <a:t>Διάρκεια: 40’</a:t>
            </a:r>
          </a:p>
          <a:p>
            <a:pPr algn="just"/>
            <a:r>
              <a:rPr lang="el-GR" sz="900" b="1" dirty="0">
                <a:latin typeface="Calibri" pitchFamily="34" charset="0"/>
              </a:rPr>
              <a:t>Δεινόσαυροι</a:t>
            </a:r>
            <a:r>
              <a:rPr lang="en-US" sz="900" b="1" dirty="0">
                <a:latin typeface="Calibri" pitchFamily="34" charset="0"/>
              </a:rPr>
              <a:t> </a:t>
            </a:r>
            <a:r>
              <a:rPr lang="el-GR" sz="900" b="1" dirty="0">
                <a:latin typeface="Calibri" pitchFamily="34" charset="0"/>
              </a:rPr>
              <a:t>-</a:t>
            </a:r>
            <a:r>
              <a:rPr lang="en-US" sz="900" b="1" dirty="0">
                <a:latin typeface="Calibri" pitchFamily="34" charset="0"/>
              </a:rPr>
              <a:t> </a:t>
            </a:r>
            <a:r>
              <a:rPr lang="el-GR" sz="900" b="1" dirty="0">
                <a:latin typeface="Calibri" pitchFamily="34" charset="0"/>
              </a:rPr>
              <a:t>Οι Γίγαντες της Παταγονίας (3D): </a:t>
            </a:r>
            <a:r>
              <a:rPr lang="el-GR" sz="900" dirty="0">
                <a:latin typeface="Calibri" pitchFamily="34" charset="0"/>
              </a:rPr>
              <a:t>Δεινόσαυροι ζωντανεύουν μπροστά στα μάτια σας στην γιγαντοοθόνη του </a:t>
            </a:r>
            <a:r>
              <a:rPr lang="el-GR" sz="900" dirty="0" err="1">
                <a:latin typeface="Calibri" pitchFamily="34" charset="0"/>
              </a:rPr>
              <a:t>Κοσμοθεάτρου</a:t>
            </a:r>
            <a:r>
              <a:rPr lang="el-GR" sz="900" dirty="0">
                <a:latin typeface="Calibri" pitchFamily="34" charset="0"/>
              </a:rPr>
              <a:t>. Όλες οι ηλικίες. </a:t>
            </a:r>
            <a:r>
              <a:rPr lang="el-GR" sz="900" b="1" dirty="0">
                <a:latin typeface="Calibri" pitchFamily="34" charset="0"/>
              </a:rPr>
              <a:t>Διάρκεια: 40΄</a:t>
            </a:r>
          </a:p>
          <a:p>
            <a:pPr algn="just"/>
            <a:r>
              <a:rPr lang="el-GR" sz="900" b="1" dirty="0">
                <a:latin typeface="Calibri" pitchFamily="34" charset="0"/>
              </a:rPr>
              <a:t>Η Οδύσσεια των Ωκεανών (3</a:t>
            </a:r>
            <a:r>
              <a:rPr lang="en-US" sz="900" b="1" dirty="0">
                <a:latin typeface="Calibri" pitchFamily="34" charset="0"/>
              </a:rPr>
              <a:t>D)</a:t>
            </a:r>
            <a:r>
              <a:rPr lang="el-GR" sz="900" b="1" dirty="0">
                <a:latin typeface="Calibri" pitchFamily="34" charset="0"/>
              </a:rPr>
              <a:t>: </a:t>
            </a:r>
            <a:r>
              <a:rPr lang="el-GR" sz="900" dirty="0">
                <a:latin typeface="Calibri" pitchFamily="34" charset="0"/>
              </a:rPr>
              <a:t>Γνωρίστε τον πλούτο των ωκεανών και ανακαλύψτε πώς οι κλιματικές συνθήκες, το οικοσύστημα, και η ζωή στον πλανήτη μας, είναι άρρηκτα συνδεδεμένα με την αέναη κίνηση των θαλάσσιων ρευμάτων. Όλες οι ηλικίες. </a:t>
            </a:r>
            <a:r>
              <a:rPr lang="el-GR" sz="900" b="1" dirty="0">
                <a:latin typeface="Calibri" pitchFamily="34" charset="0"/>
              </a:rPr>
              <a:t>Διάρκεια: 40’ </a:t>
            </a:r>
            <a:r>
              <a:rPr lang="el-GR" sz="900" dirty="0">
                <a:latin typeface="Calibri" pitchFamily="34" charset="0"/>
              </a:rPr>
              <a:t>.</a:t>
            </a:r>
            <a:endParaRPr lang="en-US" sz="900" b="1" dirty="0">
              <a:latin typeface="Calibri" pitchFamily="34" charset="0"/>
            </a:endParaRPr>
          </a:p>
        </p:txBody>
      </p:sp>
      <p:sp>
        <p:nvSpPr>
          <p:cNvPr id="19" name="15 - TextBox">
            <a:extLst>
              <a:ext uri="{FF2B5EF4-FFF2-40B4-BE49-F238E27FC236}">
                <a16:creationId xmlns:a16="http://schemas.microsoft.com/office/drawing/2014/main" id="{D7559D44-1F4D-4665-AD85-A8A6F196E8C8}"/>
              </a:ext>
            </a:extLst>
          </p:cNvPr>
          <p:cNvSpPr txBox="1"/>
          <p:nvPr/>
        </p:nvSpPr>
        <p:spPr>
          <a:xfrm>
            <a:off x="-8231" y="1531850"/>
            <a:ext cx="4500563" cy="261610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1100" b="1" dirty="0">
                <a:solidFill>
                  <a:srgbClr val="000000"/>
                </a:solidFill>
                <a:latin typeface="Trebuchet MS" pitchFamily="34" charset="0"/>
              </a:rPr>
              <a:t>ΠΕΡΙΟΔΙΚΗ ΕΚΘΕΣΗ: </a:t>
            </a:r>
            <a:r>
              <a:rPr lang="en-US" sz="1100" b="1" dirty="0">
                <a:solidFill>
                  <a:srgbClr val="000000"/>
                </a:solidFill>
                <a:latin typeface="Trebuchet MS" pitchFamily="34" charset="0"/>
              </a:rPr>
              <a:t>CONNECTED</a:t>
            </a:r>
            <a:endParaRPr lang="el-GR" sz="900" i="1" dirty="0">
              <a:solidFill>
                <a:srgbClr val="000000"/>
              </a:solidFill>
              <a:latin typeface="Trebuchet MS" pitchFamily="34" charset="0"/>
            </a:endParaRPr>
          </a:p>
        </p:txBody>
      </p:sp>
      <p:sp>
        <p:nvSpPr>
          <p:cNvPr id="20" name="29 - TextBox">
            <a:extLst>
              <a:ext uri="{FF2B5EF4-FFF2-40B4-BE49-F238E27FC236}">
                <a16:creationId xmlns:a16="http://schemas.microsoft.com/office/drawing/2014/main" id="{FC8B4047-A71E-43F1-936E-1BD6B7C39E6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72009" y="1834054"/>
            <a:ext cx="4572001" cy="5078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el-GR" sz="900" dirty="0">
                <a:solidFill>
                  <a:srgbClr val="000000"/>
                </a:solidFill>
                <a:latin typeface="Calibri" pitchFamily="34" charset="0"/>
              </a:rPr>
              <a:t>Η έκθεση “</a:t>
            </a:r>
            <a:r>
              <a:rPr lang="el-GR" sz="900" dirty="0" err="1">
                <a:solidFill>
                  <a:srgbClr val="000000"/>
                </a:solidFill>
                <a:latin typeface="Calibri" pitchFamily="34" charset="0"/>
              </a:rPr>
              <a:t>Connected</a:t>
            </a:r>
            <a:r>
              <a:rPr lang="el-GR" sz="900" dirty="0">
                <a:solidFill>
                  <a:srgbClr val="000000"/>
                </a:solidFill>
                <a:latin typeface="Calibri" pitchFamily="34" charset="0"/>
              </a:rPr>
              <a:t>” ανιχνεύει την τεχνολογική εξέλιξη πίσω από τη νέα ψηφιακή πραγματικότητα και αποτυπώνει την έκταση της διασύνδεσης ανθρώπων και μηχανών, </a:t>
            </a:r>
            <a:r>
              <a:rPr lang="el-GR" sz="900" dirty="0" err="1">
                <a:solidFill>
                  <a:srgbClr val="000000"/>
                </a:solidFill>
                <a:latin typeface="Calibri" pitchFamily="34" charset="0"/>
              </a:rPr>
              <a:t>θέτωντας</a:t>
            </a:r>
            <a:r>
              <a:rPr lang="el-GR" sz="900" dirty="0">
                <a:solidFill>
                  <a:srgbClr val="000000"/>
                </a:solidFill>
                <a:latin typeface="Calibri" pitchFamily="34" charset="0"/>
              </a:rPr>
              <a:t> ερωτήματα για τις ευκαιρίες που αναδύονται και τους κινδύνους που ελλοχεύουν.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TextBox"/>
          <p:cNvSpPr txBox="1"/>
          <p:nvPr/>
        </p:nvSpPr>
        <p:spPr>
          <a:xfrm>
            <a:off x="0" y="6757"/>
            <a:ext cx="9144000" cy="369332"/>
          </a:xfrm>
          <a:prstGeom prst="rect">
            <a:avLst/>
          </a:prstGeom>
          <a:solidFill>
            <a:srgbClr val="7F7F7F"/>
          </a:solidFill>
        </p:spPr>
        <p:txBody>
          <a:bodyPr wrap="square" rtlCol="0">
            <a:spAutoFit/>
          </a:bodyPr>
          <a:lstStyle/>
          <a:p>
            <a:pPr algn="ctr"/>
            <a:r>
              <a:rPr lang="el-GR" b="1" dirty="0">
                <a:solidFill>
                  <a:schemeClr val="bg1"/>
                </a:solidFill>
                <a:latin typeface="Trebuchet MS" pitchFamily="34" charset="0"/>
              </a:rPr>
              <a:t>ΠΡΟΓΡΑΜΜΑ ΛΕΙΤΟΥΡΓΙΑΣ 10</a:t>
            </a:r>
            <a:r>
              <a:rPr lang="en-US" b="1" dirty="0">
                <a:solidFill>
                  <a:schemeClr val="bg1"/>
                </a:solidFill>
                <a:latin typeface="Trebuchet MS" pitchFamily="34" charset="0"/>
              </a:rPr>
              <a:t> </a:t>
            </a:r>
            <a:r>
              <a:rPr lang="el-GR" b="1" dirty="0">
                <a:solidFill>
                  <a:schemeClr val="bg1"/>
                </a:solidFill>
                <a:latin typeface="Trebuchet MS" pitchFamily="34" charset="0"/>
              </a:rPr>
              <a:t>ΙΟΥΝΙΟΥ – 28 ΙΟΥΛΙΟΥ 2023</a:t>
            </a:r>
          </a:p>
        </p:txBody>
      </p:sp>
      <p:graphicFrame>
        <p:nvGraphicFramePr>
          <p:cNvPr id="2" name="Πίνακας 1">
            <a:extLst>
              <a:ext uri="{FF2B5EF4-FFF2-40B4-BE49-F238E27FC236}">
                <a16:creationId xmlns:a16="http://schemas.microsoft.com/office/drawing/2014/main" id="{BEE602D3-2062-4BD1-AD9D-F857C87902B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93174138"/>
              </p:ext>
            </p:extLst>
          </p:nvPr>
        </p:nvGraphicFramePr>
        <p:xfrm>
          <a:off x="6372201" y="476672"/>
          <a:ext cx="2714370" cy="3492000"/>
        </p:xfrm>
        <a:graphic>
          <a:graphicData uri="http://schemas.openxmlformats.org/drawingml/2006/table">
            <a:tbl>
              <a:tblPr>
                <a:tableStyleId>{073A0DAA-6AF3-43AB-8588-CEC1D06C72B9}</a:tableStyleId>
              </a:tblPr>
              <a:tblGrid>
                <a:gridCol w="1872207">
                  <a:extLst>
                    <a:ext uri="{9D8B030D-6E8A-4147-A177-3AD203B41FA5}">
                      <a16:colId xmlns:a16="http://schemas.microsoft.com/office/drawing/2014/main" val="51256455"/>
                    </a:ext>
                  </a:extLst>
                </a:gridCol>
                <a:gridCol w="468000">
                  <a:extLst>
                    <a:ext uri="{9D8B030D-6E8A-4147-A177-3AD203B41FA5}">
                      <a16:colId xmlns:a16="http://schemas.microsoft.com/office/drawing/2014/main" val="2926305652"/>
                    </a:ext>
                  </a:extLst>
                </a:gridCol>
                <a:gridCol w="374163">
                  <a:extLst>
                    <a:ext uri="{9D8B030D-6E8A-4147-A177-3AD203B41FA5}">
                      <a16:colId xmlns:a16="http://schemas.microsoft.com/office/drawing/2014/main" val="153253182"/>
                    </a:ext>
                  </a:extLst>
                </a:gridCol>
              </a:tblGrid>
              <a:tr h="396000">
                <a:tc gridSpan="3">
                  <a:txBody>
                    <a:bodyPr/>
                    <a:lstStyle/>
                    <a:p>
                      <a:pPr algn="ctr"/>
                      <a:r>
                        <a:rPr kumimoji="0" lang="el-GR" sz="14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rebuchet MS" pitchFamily="34" charset="0"/>
                          <a:ea typeface="+mn-ea"/>
                          <a:cs typeface="Times New Roman" pitchFamily="18" charset="0"/>
                        </a:rPr>
                        <a:t>ΤΙΜΟΚΑΤΑΛΟΓΟΣ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kumimoji="0" lang="el-GR" sz="14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Trebuchet MS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32692008"/>
                  </a:ext>
                </a:extLst>
              </a:tr>
              <a:tr h="396000">
                <a:tc gridSpan="3">
                  <a:txBody>
                    <a:bodyPr/>
                    <a:lstStyle/>
                    <a:p>
                      <a:pPr algn="ctr"/>
                      <a:endParaRPr lang="el-GR" sz="1000" b="1" dirty="0">
                        <a:latin typeface="Trebuchet MS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l-GR" sz="1000" b="1" dirty="0">
                        <a:latin typeface="Trebuchet MS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21327069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algn="ctr"/>
                      <a:r>
                        <a:rPr lang="el-GR" sz="1000" b="1" dirty="0">
                          <a:latin typeface="Trebuchet MS" pitchFamily="34" charset="0"/>
                        </a:rPr>
                        <a:t>ΗΜΕΡΗΣΙΑ ΕΙΣΙΤΗΡΙΑ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900" dirty="0">
                          <a:solidFill>
                            <a:schemeClr val="tx1"/>
                          </a:solidFill>
                          <a:latin typeface="Trebuchet MS" pitchFamily="34" charset="0"/>
                        </a:rPr>
                        <a:t>ΚΑΝ</a:t>
                      </a:r>
                      <a:endParaRPr lang="el-GR" sz="2000" dirty="0"/>
                    </a:p>
                  </a:txBody>
                  <a:tcPr marL="0" marR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900" dirty="0">
                          <a:solidFill>
                            <a:schemeClr val="tx1"/>
                          </a:solidFill>
                          <a:latin typeface="Trebuchet MS" pitchFamily="34" charset="0"/>
                        </a:rPr>
                        <a:t>ΜΕΙΩ</a:t>
                      </a:r>
                    </a:p>
                  </a:txBody>
                  <a:tcPr marL="0" marR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70761637"/>
                  </a:ext>
                </a:extLst>
              </a:tr>
              <a:tr h="432000">
                <a:tc gridSpan="3">
                  <a:txBody>
                    <a:bodyPr/>
                    <a:lstStyle/>
                    <a:p>
                      <a:pPr algn="ctr"/>
                      <a:r>
                        <a:rPr lang="el-GR" sz="900" b="0" i="1" spc="-60" dirty="0">
                          <a:latin typeface="Trebuchet MS" pitchFamily="34" charset="0"/>
                        </a:rPr>
                        <a:t>ΠΕΡΙΛΑΜΒΑΝΕΙ</a:t>
                      </a:r>
                      <a:r>
                        <a:rPr lang="el-GR" sz="900" b="0" i="1" spc="-60" baseline="0" dirty="0">
                          <a:latin typeface="Trebuchet MS" pitchFamily="34" charset="0"/>
                        </a:rPr>
                        <a:t> </a:t>
                      </a:r>
                      <a:r>
                        <a:rPr lang="el-GR" sz="900" b="0" i="1" spc="-60" dirty="0">
                          <a:latin typeface="Trebuchet MS" pitchFamily="34" charset="0"/>
                        </a:rPr>
                        <a:t> </a:t>
                      </a:r>
                      <a:endParaRPr lang="en-US" sz="900" b="0" i="1" spc="-60" dirty="0">
                        <a:latin typeface="Trebuchet MS" pitchFamily="34" charset="0"/>
                      </a:endParaRPr>
                    </a:p>
                    <a:p>
                      <a:pPr algn="ctr"/>
                      <a:r>
                        <a:rPr lang="el-GR" sz="900" b="0" i="1" spc="-60" dirty="0">
                          <a:latin typeface="Trebuchet MS" pitchFamily="34" charset="0"/>
                        </a:rPr>
                        <a:t>ΜΟΥΣΕΙΟ +</a:t>
                      </a:r>
                      <a:r>
                        <a:rPr lang="en-US" sz="900" b="0" i="1" spc="-60" dirty="0">
                          <a:latin typeface="Trebuchet MS" pitchFamily="34" charset="0"/>
                        </a:rPr>
                        <a:t> </a:t>
                      </a:r>
                      <a:r>
                        <a:rPr lang="el-GR" sz="900" b="0" i="1" spc="-60" dirty="0">
                          <a:latin typeface="Trebuchet MS" pitchFamily="34" charset="0"/>
                        </a:rPr>
                        <a:t>ΠΛΑΝΗΤΑΡΙΟ +</a:t>
                      </a:r>
                      <a:r>
                        <a:rPr lang="en-US" sz="900" b="0" i="1" spc="-60" dirty="0">
                          <a:latin typeface="Trebuchet MS" pitchFamily="34" charset="0"/>
                        </a:rPr>
                        <a:t> </a:t>
                      </a:r>
                      <a:r>
                        <a:rPr lang="el-GR" sz="900" b="0" i="1" spc="-60" dirty="0">
                          <a:latin typeface="Trebuchet MS" pitchFamily="34" charset="0"/>
                        </a:rPr>
                        <a:t>ΚΟΣΜΟΘΕΑΤΡΟ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l-GR" sz="900" b="0" i="1" spc="-60" dirty="0">
                        <a:latin typeface="Trebuchet MS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26488149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algn="ctr"/>
                      <a:r>
                        <a:rPr lang="el-GR" sz="900" kern="1200" dirty="0">
                          <a:solidFill>
                            <a:schemeClr val="dk1"/>
                          </a:solidFill>
                          <a:latin typeface="Trebuchet MS" pitchFamily="34" charset="0"/>
                          <a:ea typeface="+mn-ea"/>
                          <a:cs typeface="+mn-cs"/>
                        </a:rPr>
                        <a:t>ΑΤΟΜΙΚΟ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1100" b="1" kern="1200" dirty="0">
                          <a:solidFill>
                            <a:schemeClr val="dk1"/>
                          </a:solidFill>
                          <a:latin typeface="Trebuchet MS" pitchFamily="34" charset="0"/>
                          <a:ea typeface="+mn-ea"/>
                          <a:cs typeface="+mn-cs"/>
                        </a:rPr>
                        <a:t>12€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1100" b="1" kern="1200" dirty="0">
                          <a:solidFill>
                            <a:schemeClr val="dk1"/>
                          </a:solidFill>
                          <a:latin typeface="Trebuchet MS" pitchFamily="34" charset="0"/>
                          <a:ea typeface="+mn-ea"/>
                          <a:cs typeface="+mn-cs"/>
                        </a:rPr>
                        <a:t>8€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09153086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algn="ctr"/>
                      <a:r>
                        <a:rPr lang="el-GR" sz="900" dirty="0">
                          <a:latin typeface="Trebuchet MS" pitchFamily="34" charset="0"/>
                        </a:rPr>
                        <a:t>ΟΙΚΟΓΕΝΕΙΑΚΟ </a:t>
                      </a:r>
                      <a:endParaRPr lang="en-US" sz="900" dirty="0">
                        <a:latin typeface="Trebuchet MS" pitchFamily="34" charset="0"/>
                      </a:endParaRPr>
                    </a:p>
                    <a:p>
                      <a:pPr algn="ctr"/>
                      <a:r>
                        <a:rPr lang="el-GR" sz="900" dirty="0">
                          <a:latin typeface="Trebuchet MS" pitchFamily="34" charset="0"/>
                        </a:rPr>
                        <a:t>(1 ΓΟΝΕΑΣ+2</a:t>
                      </a:r>
                      <a:r>
                        <a:rPr lang="el-GR" sz="900" baseline="0" dirty="0">
                          <a:latin typeface="Trebuchet MS" pitchFamily="34" charset="0"/>
                        </a:rPr>
                        <a:t> Π</a:t>
                      </a:r>
                      <a:r>
                        <a:rPr lang="el-GR" sz="900" dirty="0">
                          <a:latin typeface="Trebuchet MS" pitchFamily="34" charset="0"/>
                        </a:rPr>
                        <a:t>ΑΙΔΙΑ)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l-GR" sz="1100" b="1">
                          <a:latin typeface="Trebuchet MS" pitchFamily="34" charset="0"/>
                        </a:rPr>
                        <a:t>27€</a:t>
                      </a:r>
                      <a:endParaRPr lang="el-GR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37024036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900" dirty="0">
                          <a:latin typeface="Trebuchet MS" pitchFamily="34" charset="0"/>
                        </a:rPr>
                        <a:t>ΟΙΚΟΓΕΝΕΙΑΚΟ </a:t>
                      </a:r>
                      <a:endParaRPr lang="en-US" sz="900" dirty="0">
                        <a:latin typeface="Trebuchet MS" pitchFamily="34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900" dirty="0">
                          <a:latin typeface="Trebuchet MS" pitchFamily="34" charset="0"/>
                        </a:rPr>
                        <a:t>(2 ΓΟΝΕΙΣ+1 ΠΑΙΔΙ)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l-GR" sz="1100" b="1">
                          <a:latin typeface="Trebuchet MS" pitchFamily="34" charset="0"/>
                        </a:rPr>
                        <a:t>30€</a:t>
                      </a:r>
                      <a:endParaRPr lang="el-GR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95264316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900" dirty="0">
                          <a:latin typeface="Trebuchet MS" pitchFamily="34" charset="0"/>
                        </a:rPr>
                        <a:t>ΟΙΚΟΓΕΝΕΙΑΚΟ (4</a:t>
                      </a:r>
                      <a:r>
                        <a:rPr lang="el-GR" sz="900" baseline="0" dirty="0">
                          <a:latin typeface="Trebuchet MS" pitchFamily="34" charset="0"/>
                        </a:rPr>
                        <a:t> ΜΕΛΗ</a:t>
                      </a:r>
                      <a:r>
                        <a:rPr lang="el-GR" sz="900" dirty="0">
                          <a:latin typeface="Trebuchet MS" pitchFamily="34" charset="0"/>
                        </a:rPr>
                        <a:t>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l-GR" sz="1100" b="1">
                          <a:latin typeface="Trebuchet MS" pitchFamily="34" charset="0"/>
                        </a:rPr>
                        <a:t>35€</a:t>
                      </a:r>
                      <a:endParaRPr lang="el-GR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45853866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900" dirty="0">
                          <a:latin typeface="Trebuchet MS" pitchFamily="34" charset="0"/>
                        </a:rPr>
                        <a:t>ΕΠΙΠΛΕΟΝ ΜΕΛΟΣ (ΜΕΤΑ ΤΑ 4)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l-GR" sz="1100" b="1" dirty="0">
                          <a:latin typeface="Trebuchet MS" pitchFamily="34" charset="0"/>
                        </a:rPr>
                        <a:t>5€</a:t>
                      </a:r>
                      <a:endParaRPr lang="el-GR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l-GR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52195874"/>
                  </a:ext>
                </a:extLst>
              </a:tr>
            </a:tbl>
          </a:graphicData>
        </a:graphic>
      </p:graphicFrame>
      <p:graphicFrame>
        <p:nvGraphicFramePr>
          <p:cNvPr id="3" name="Πίνακας 2">
            <a:extLst>
              <a:ext uri="{FF2B5EF4-FFF2-40B4-BE49-F238E27FC236}">
                <a16:creationId xmlns:a16="http://schemas.microsoft.com/office/drawing/2014/main" id="{6775D07C-86B7-4CF1-BFEE-D2F68B27EC0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32485498"/>
              </p:ext>
            </p:extLst>
          </p:nvPr>
        </p:nvGraphicFramePr>
        <p:xfrm>
          <a:off x="6385236" y="4244336"/>
          <a:ext cx="2709340" cy="2556000"/>
        </p:xfrm>
        <a:graphic>
          <a:graphicData uri="http://schemas.openxmlformats.org/drawingml/2006/table">
            <a:tbl>
              <a:tblPr>
                <a:tableStyleId>{073A0DAA-6AF3-43AB-8588-CEC1D06C72B9}</a:tableStyleId>
              </a:tblPr>
              <a:tblGrid>
                <a:gridCol w="1657524">
                  <a:extLst>
                    <a:ext uri="{9D8B030D-6E8A-4147-A177-3AD203B41FA5}">
                      <a16:colId xmlns:a16="http://schemas.microsoft.com/office/drawing/2014/main" val="2919542575"/>
                    </a:ext>
                  </a:extLst>
                </a:gridCol>
                <a:gridCol w="540000">
                  <a:extLst>
                    <a:ext uri="{9D8B030D-6E8A-4147-A177-3AD203B41FA5}">
                      <a16:colId xmlns:a16="http://schemas.microsoft.com/office/drawing/2014/main" val="1886251742"/>
                    </a:ext>
                  </a:extLst>
                </a:gridCol>
                <a:gridCol w="511816">
                  <a:extLst>
                    <a:ext uri="{9D8B030D-6E8A-4147-A177-3AD203B41FA5}">
                      <a16:colId xmlns:a16="http://schemas.microsoft.com/office/drawing/2014/main" val="2553352285"/>
                    </a:ext>
                  </a:extLst>
                </a:gridCol>
              </a:tblGrid>
              <a:tr h="396000">
                <a:tc>
                  <a:txBody>
                    <a:bodyPr/>
                    <a:lstStyle/>
                    <a:p>
                      <a:pPr algn="ctr"/>
                      <a:r>
                        <a:rPr lang="el-GR" sz="1000" b="1" dirty="0">
                          <a:latin typeface="Trebuchet MS" pitchFamily="34" charset="0"/>
                        </a:rPr>
                        <a:t>ΑΠΛΑ</a:t>
                      </a:r>
                      <a:r>
                        <a:rPr lang="el-GR" sz="1000" b="1" baseline="0" dirty="0">
                          <a:latin typeface="Trebuchet MS" pitchFamily="34" charset="0"/>
                        </a:rPr>
                        <a:t> ΕΙΣΙΤΗΡΙΑ</a:t>
                      </a:r>
                      <a:endParaRPr lang="el-GR" sz="1000" b="1" dirty="0">
                        <a:latin typeface="Trebuchet MS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+mn-ea"/>
                          <a:cs typeface="Times New Roman" pitchFamily="18" charset="0"/>
                        </a:rPr>
                        <a:t>ΚΑΝ</a:t>
                      </a:r>
                    </a:p>
                  </a:txBody>
                  <a:tcPr marL="0" marR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l-GR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+mn-ea"/>
                          <a:cs typeface="Times New Roman" pitchFamily="18" charset="0"/>
                        </a:rPr>
                        <a:t>ΜΕΙΩ</a:t>
                      </a:r>
                    </a:p>
                  </a:txBody>
                  <a:tcPr marL="0" marR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7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97348322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algn="ctr"/>
                      <a:r>
                        <a:rPr lang="el-GR" sz="900" dirty="0">
                          <a:latin typeface="Trebuchet MS" pitchFamily="34" charset="0"/>
                        </a:rPr>
                        <a:t>ΜΟΥΣΕΙΟ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11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+mn-ea"/>
                          <a:cs typeface="Times New Roman" pitchFamily="18" charset="0"/>
                        </a:rPr>
                        <a:t>5€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1100" b="1" dirty="0">
                          <a:latin typeface="Trebuchet MS" pitchFamily="34" charset="0"/>
                        </a:rPr>
                        <a:t>4€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7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88435103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algn="ctr"/>
                      <a:r>
                        <a:rPr lang="el-GR" sz="900" dirty="0">
                          <a:latin typeface="Trebuchet MS" pitchFamily="34" charset="0"/>
                        </a:rPr>
                        <a:t>ΠΛΑΝΗΤΑΡΙΟ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11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+mn-ea"/>
                          <a:cs typeface="Times New Roman" pitchFamily="18" charset="0"/>
                        </a:rPr>
                        <a:t>7€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1100" b="1" dirty="0">
                          <a:latin typeface="Trebuchet MS" pitchFamily="34" charset="0"/>
                        </a:rPr>
                        <a:t>5€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7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97180413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algn="ctr"/>
                      <a:r>
                        <a:rPr lang="el-GR" sz="900" dirty="0">
                          <a:latin typeface="Trebuchet MS" pitchFamily="34" charset="0"/>
                        </a:rPr>
                        <a:t>ΚΟΣΜΟΘΕΑΤΡΟ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11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+mn-ea"/>
                          <a:cs typeface="Times New Roman" pitchFamily="18" charset="0"/>
                        </a:rPr>
                        <a:t>7€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1100" b="1" dirty="0">
                          <a:latin typeface="Trebuchet MS" pitchFamily="34" charset="0"/>
                        </a:rPr>
                        <a:t>5€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7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15423874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algn="ctr"/>
                      <a:r>
                        <a:rPr lang="el-GR" sz="900" dirty="0">
                          <a:latin typeface="Trebuchet MS" pitchFamily="34" charset="0"/>
                        </a:rPr>
                        <a:t>ΠΡΟΣΟΜΟΙΩΤΗΣ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11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+mn-ea"/>
                          <a:cs typeface="Times New Roman" pitchFamily="18" charset="0"/>
                        </a:rPr>
                        <a:t>5€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1100" b="1" dirty="0">
                          <a:latin typeface="Trebuchet MS" pitchFamily="34" charset="0"/>
                        </a:rPr>
                        <a:t>4€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7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49857778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900" kern="1200" noProof="0" dirty="0">
                          <a:solidFill>
                            <a:schemeClr val="dk1"/>
                          </a:solidFill>
                          <a:latin typeface="Trebuchet MS" pitchFamily="34" charset="0"/>
                          <a:ea typeface="+mn-ea"/>
                          <a:cs typeface="+mn-cs"/>
                        </a:rPr>
                        <a:t>ΠΕΡΙΟΔΙΚΗ ΕΚΘΕΣΗ</a:t>
                      </a:r>
                      <a:endParaRPr lang="el-GR" sz="900" spc="0" dirty="0">
                        <a:solidFill>
                          <a:srgbClr val="000000"/>
                        </a:solidFill>
                        <a:latin typeface="Trebuchet MS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11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+mn-ea"/>
                          <a:cs typeface="Times New Roman" pitchFamily="18" charset="0"/>
                        </a:rPr>
                        <a:t>5€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1100" b="1" dirty="0">
                          <a:latin typeface="Trebuchet MS" pitchFamily="34" charset="0"/>
                        </a:rPr>
                        <a:t>4€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7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78449786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spc="0" dirty="0">
                          <a:solidFill>
                            <a:srgbClr val="000000"/>
                          </a:solidFill>
                          <a:latin typeface="Trebuchet MS" pitchFamily="34" charset="0"/>
                        </a:rPr>
                        <a:t>2 </a:t>
                      </a:r>
                      <a:r>
                        <a:rPr lang="el-GR" sz="900" spc="0" dirty="0">
                          <a:solidFill>
                            <a:srgbClr val="000000"/>
                          </a:solidFill>
                          <a:latin typeface="Trebuchet MS" pitchFamily="34" charset="0"/>
                        </a:rPr>
                        <a:t>ΕΚΘΕΣΕΙΣ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11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+mn-ea"/>
                          <a:cs typeface="Times New Roman" pitchFamily="18" charset="0"/>
                        </a:rPr>
                        <a:t>8€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1100" b="1" dirty="0">
                          <a:latin typeface="Trebuchet MS" pitchFamily="34" charset="0"/>
                        </a:rPr>
                        <a:t>6€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7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37681927"/>
                  </a:ext>
                </a:extLst>
              </a:tr>
            </a:tbl>
          </a:graphicData>
        </a:graphic>
      </p:graphicFrame>
      <p:sp>
        <p:nvSpPr>
          <p:cNvPr id="7" name="Ορθογώνιο 6">
            <a:extLst>
              <a:ext uri="{FF2B5EF4-FFF2-40B4-BE49-F238E27FC236}">
                <a16:creationId xmlns:a16="http://schemas.microsoft.com/office/drawing/2014/main" id="{2D370170-8BB2-4B4E-8C42-66D55F22E078}"/>
              </a:ext>
            </a:extLst>
          </p:cNvPr>
          <p:cNvSpPr/>
          <p:nvPr/>
        </p:nvSpPr>
        <p:spPr>
          <a:xfrm>
            <a:off x="-19" y="5301208"/>
            <a:ext cx="6300211" cy="1499128"/>
          </a:xfrm>
          <a:prstGeom prst="rect">
            <a:avLst/>
          </a:prstGeom>
          <a:ln w="1905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just" fontAlgn="base">
              <a:lnSpc>
                <a:spcPct val="115000"/>
              </a:lnSpc>
              <a:spcBef>
                <a:spcPct val="0"/>
              </a:spcBef>
              <a:spcAft>
                <a:spcPts val="200"/>
              </a:spcAft>
            </a:pPr>
            <a:r>
              <a:rPr lang="el-GR" sz="1400" dirty="0">
                <a:solidFill>
                  <a:prstClr val="black"/>
                </a:solidFill>
                <a:latin typeface="Trebuchet MS" pitchFamily="34" charset="0"/>
              </a:rPr>
              <a:t>-</a:t>
            </a:r>
            <a:r>
              <a:rPr lang="el-GR" sz="900" dirty="0">
                <a:solidFill>
                  <a:prstClr val="black"/>
                </a:solidFill>
                <a:latin typeface="Trebuchet MS" pitchFamily="34" charset="0"/>
              </a:rPr>
              <a:t>Στα ημερήσια εισιτήρια περιλαμβάνεται η είσοδος σε Μουσείο, </a:t>
            </a:r>
            <a:r>
              <a:rPr lang="el-GR" sz="900" dirty="0" err="1">
                <a:solidFill>
                  <a:prstClr val="black"/>
                </a:solidFill>
                <a:latin typeface="Trebuchet MS" pitchFamily="34" charset="0"/>
              </a:rPr>
              <a:t>Κοσμοθέατρο</a:t>
            </a:r>
            <a:r>
              <a:rPr lang="el-GR" sz="900" dirty="0">
                <a:solidFill>
                  <a:prstClr val="black"/>
                </a:solidFill>
                <a:latin typeface="Trebuchet MS" pitchFamily="34" charset="0"/>
              </a:rPr>
              <a:t> και Πλανητάριο.</a:t>
            </a:r>
          </a:p>
          <a:p>
            <a:pPr algn="just" fontAlgn="base">
              <a:lnSpc>
                <a:spcPct val="115000"/>
              </a:lnSpc>
              <a:spcBef>
                <a:spcPct val="0"/>
              </a:spcBef>
              <a:spcAft>
                <a:spcPts val="200"/>
              </a:spcAft>
              <a:buFontTx/>
              <a:buChar char="-"/>
            </a:pPr>
            <a:r>
              <a:rPr lang="el-GR" sz="900" dirty="0">
                <a:solidFill>
                  <a:prstClr val="black"/>
                </a:solidFill>
                <a:latin typeface="Trebuchet MS" pitchFamily="34" charset="0"/>
              </a:rPr>
              <a:t>Παιδιά κάτω των 12 ετών πρέπει να συνοδεύονται από ενήλικα σε όλους τους χώρους.</a:t>
            </a:r>
            <a:endParaRPr lang="en-US" sz="900" dirty="0">
              <a:solidFill>
                <a:prstClr val="black"/>
              </a:solidFill>
              <a:latin typeface="Trebuchet MS" pitchFamily="34" charset="0"/>
            </a:endParaRPr>
          </a:p>
          <a:p>
            <a:pPr algn="just" fontAlgn="base">
              <a:lnSpc>
                <a:spcPct val="115000"/>
              </a:lnSpc>
              <a:spcBef>
                <a:spcPct val="0"/>
              </a:spcBef>
              <a:spcAft>
                <a:spcPts val="200"/>
              </a:spcAft>
              <a:buFontTx/>
              <a:buChar char="-"/>
              <a:defRPr/>
            </a:pPr>
            <a:r>
              <a:rPr lang="el-GR" sz="900" dirty="0">
                <a:solidFill>
                  <a:prstClr val="black"/>
                </a:solidFill>
                <a:latin typeface="Trebuchet MS" pitchFamily="34" charset="0"/>
              </a:rPr>
              <a:t>Τηλεφωνικές κρατήσεις μόνο για ομάδες άνω των 10 ατόμων.</a:t>
            </a:r>
          </a:p>
          <a:p>
            <a:pPr algn="just" fontAlgn="base">
              <a:lnSpc>
                <a:spcPct val="115000"/>
              </a:lnSpc>
              <a:spcBef>
                <a:spcPct val="0"/>
              </a:spcBef>
              <a:spcAft>
                <a:spcPts val="200"/>
              </a:spcAft>
              <a:buFontTx/>
              <a:buChar char="-"/>
              <a:defRPr/>
            </a:pPr>
            <a:r>
              <a:rPr lang="el-GR" sz="900" dirty="0">
                <a:solidFill>
                  <a:prstClr val="black"/>
                </a:solidFill>
                <a:latin typeface="Trebuchet MS" pitchFamily="34" charset="0"/>
              </a:rPr>
              <a:t>Πριν από τις 3</a:t>
            </a:r>
            <a:r>
              <a:rPr lang="en-US" sz="900" dirty="0">
                <a:solidFill>
                  <a:prstClr val="black"/>
                </a:solidFill>
                <a:latin typeface="Trebuchet MS" pitchFamily="34" charset="0"/>
              </a:rPr>
              <a:t>D </a:t>
            </a:r>
            <a:r>
              <a:rPr lang="el-GR" sz="900" dirty="0">
                <a:solidFill>
                  <a:prstClr val="black"/>
                </a:solidFill>
                <a:latin typeface="Trebuchet MS" pitchFamily="34" charset="0"/>
              </a:rPr>
              <a:t>ταινίες του </a:t>
            </a:r>
            <a:r>
              <a:rPr lang="el-GR" sz="900" dirty="0" err="1">
                <a:solidFill>
                  <a:prstClr val="black"/>
                </a:solidFill>
                <a:latin typeface="Trebuchet MS" pitchFamily="34" charset="0"/>
              </a:rPr>
              <a:t>Κοσμοθεάτρου</a:t>
            </a:r>
            <a:r>
              <a:rPr lang="el-GR" sz="900" dirty="0">
                <a:solidFill>
                  <a:prstClr val="black"/>
                </a:solidFill>
                <a:latin typeface="Trebuchet MS" pitchFamily="34" charset="0"/>
              </a:rPr>
              <a:t> προβάλλεται εισαγωγική ταινία.</a:t>
            </a:r>
          </a:p>
          <a:p>
            <a:pPr algn="just" fontAlgn="base">
              <a:lnSpc>
                <a:spcPct val="115000"/>
              </a:lnSpc>
              <a:spcBef>
                <a:spcPct val="0"/>
              </a:spcBef>
              <a:spcAft>
                <a:spcPts val="200"/>
              </a:spcAft>
              <a:buFontTx/>
              <a:buChar char="-"/>
              <a:defRPr/>
            </a:pPr>
            <a:r>
              <a:rPr lang="el-GR" sz="900" dirty="0">
                <a:solidFill>
                  <a:prstClr val="black"/>
                </a:solidFill>
                <a:latin typeface="Trebuchet MS" pitchFamily="34" charset="0"/>
              </a:rPr>
              <a:t>Πριν από την ταινία του Πλανηταρίου «Το κλίμα της Γης» προβάλλεται εισαγωγική ταινία.</a:t>
            </a:r>
          </a:p>
          <a:p>
            <a:pPr algn="just" fontAlgn="base">
              <a:lnSpc>
                <a:spcPct val="115000"/>
              </a:lnSpc>
              <a:spcBef>
                <a:spcPct val="0"/>
              </a:spcBef>
              <a:spcAft>
                <a:spcPts val="200"/>
              </a:spcAft>
              <a:defRPr/>
            </a:pPr>
            <a:r>
              <a:rPr lang="el-GR" sz="1400" dirty="0">
                <a:solidFill>
                  <a:prstClr val="black"/>
                </a:solidFill>
                <a:latin typeface="Trebuchet MS" pitchFamily="34" charset="0"/>
              </a:rPr>
              <a:t>*</a:t>
            </a:r>
            <a:r>
              <a:rPr lang="el-GR" sz="900" dirty="0">
                <a:solidFill>
                  <a:prstClr val="black"/>
                </a:solidFill>
                <a:latin typeface="Trebuchet MS" pitchFamily="34" charset="0"/>
              </a:rPr>
              <a:t> Το πρόγραμμα για Τρίτη-Παρασκευή ρυθμίζεται με βάση κρατήσεις ομάδων. Όταν δεν υπάρχουν ομάδες πραγματοποιούνται οι αναγραφόμενες προβολές. Το ακριβές πρόγραμμα ημέρας φαίνεται στην ιστοσελίδα μας.</a:t>
            </a:r>
          </a:p>
        </p:txBody>
      </p:sp>
      <p:graphicFrame>
        <p:nvGraphicFramePr>
          <p:cNvPr id="8" name="12 - Θέση περιεχομένου">
            <a:extLst>
              <a:ext uri="{FF2B5EF4-FFF2-40B4-BE49-F238E27FC236}">
                <a16:creationId xmlns:a16="http://schemas.microsoft.com/office/drawing/2014/main" id="{FEAF6BA0-E329-4E59-BF60-7F3083535E1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48788373"/>
              </p:ext>
            </p:extLst>
          </p:nvPr>
        </p:nvGraphicFramePr>
        <p:xfrm>
          <a:off x="35496" y="476672"/>
          <a:ext cx="6264000" cy="4824000"/>
        </p:xfrm>
        <a:graphic>
          <a:graphicData uri="http://schemas.openxmlformats.org/drawingml/2006/table">
            <a:tbl>
              <a:tblPr bandCol="1"/>
              <a:tblGrid>
                <a:gridCol w="126000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828000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828000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828000">
                  <a:extLst>
                    <a:ext uri="{9D8B030D-6E8A-4147-A177-3AD203B41FA5}">
                      <a16:colId xmlns:a16="http://schemas.microsoft.com/office/drawing/2014/main" val="488687236"/>
                    </a:ext>
                  </a:extLst>
                </a:gridCol>
                <a:gridCol w="864000">
                  <a:extLst>
                    <a:ext uri="{9D8B030D-6E8A-4147-A177-3AD203B41FA5}">
                      <a16:colId xmlns:a16="http://schemas.microsoft.com/office/drawing/2014/main" val="1044748373"/>
                    </a:ext>
                  </a:extLst>
                </a:gridCol>
                <a:gridCol w="828000">
                  <a:extLst>
                    <a:ext uri="{9D8B030D-6E8A-4147-A177-3AD203B41FA5}">
                      <a16:colId xmlns:a16="http://schemas.microsoft.com/office/drawing/2014/main" val="3014651358"/>
                    </a:ext>
                  </a:extLst>
                </a:gridCol>
                <a:gridCol w="828000">
                  <a:extLst>
                    <a:ext uri="{9D8B030D-6E8A-4147-A177-3AD203B41FA5}">
                      <a16:colId xmlns:a16="http://schemas.microsoft.com/office/drawing/2014/main" val="1102962269"/>
                    </a:ext>
                  </a:extLst>
                </a:gridCol>
              </a:tblGrid>
              <a:tr h="324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l-GR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0491" marR="55325" marT="3074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l-GR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cs typeface="Times New Roman" pitchFamily="18" charset="0"/>
                        </a:rPr>
                        <a:t>ΤΡΙΤΗ</a:t>
                      </a:r>
                      <a:endParaRPr kumimoji="0" lang="el-GR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0491" marR="55325" marT="3074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l-GR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cs typeface="Times New Roman" pitchFamily="18" charset="0"/>
                        </a:rPr>
                        <a:t>ΤΕΤΑΡΤΗ</a:t>
                      </a:r>
                      <a:endParaRPr kumimoji="0" lang="el-GR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0491" marR="55325" marT="3074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l-GR" sz="11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+mn-ea"/>
                          <a:cs typeface="Times New Roman" pitchFamily="18" charset="0"/>
                        </a:rPr>
                        <a:t>ΠΕΜΠΤΗ</a:t>
                      </a:r>
                    </a:p>
                  </a:txBody>
                  <a:tcPr marL="20491" marR="55325" marT="3074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l-GR" sz="11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+mn-ea"/>
                          <a:cs typeface="Times New Roman" pitchFamily="18" charset="0"/>
                        </a:rPr>
                        <a:t>ΠΑΡΑΣΚΕΥΗ</a:t>
                      </a:r>
                    </a:p>
                  </a:txBody>
                  <a:tcPr marL="20491" marR="55325" marT="3074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l-GR" sz="11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+mn-ea"/>
                          <a:cs typeface="Times New Roman" pitchFamily="18" charset="0"/>
                        </a:rPr>
                        <a:t>ΣΑΒΒΑΤΟ</a:t>
                      </a:r>
                    </a:p>
                  </a:txBody>
                  <a:tcPr marL="20491" marR="55325" marT="3074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l-GR" sz="11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+mn-ea"/>
                          <a:cs typeface="Times New Roman" pitchFamily="18" charset="0"/>
                        </a:rPr>
                        <a:t>ΚΥΡΙΑΚΗ</a:t>
                      </a:r>
                    </a:p>
                  </a:txBody>
                  <a:tcPr marL="20491" marR="55325" marT="3074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l-GR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cs typeface="Times New Roman" pitchFamily="18" charset="0"/>
                        </a:rPr>
                        <a:t>ΚΟΣΜΟΘΕΑΤΡΟ</a:t>
                      </a:r>
                      <a:endParaRPr kumimoji="0" lang="el-GR" sz="1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0491" marR="55325" marT="3074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l-GR" sz="9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Trebuchet MS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20491" marR="55325" marT="3074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l-GR" sz="9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0491" marR="55325" marT="3074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l-GR" sz="9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0491" marR="55325" marT="3074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l-GR" sz="9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Trebuchet MS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20491" marR="55325" marT="3074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l-GR" sz="9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0491" marR="55325" marT="3074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l-GR" sz="9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rebuchet MS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20491" marR="55325" marT="3074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83121882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l-GR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cs typeface="Times New Roman" pitchFamily="18" charset="0"/>
                        </a:rPr>
                        <a:t>Τα θαύματα της Μηχανικής 3</a:t>
                      </a: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cs typeface="Times New Roman" pitchFamily="18" charset="0"/>
                        </a:rPr>
                        <a:t>D</a:t>
                      </a:r>
                      <a:endParaRPr kumimoji="0" lang="el-GR" sz="1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0491" marR="55325" marT="3074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l-GR" sz="9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rebuchet MS" pitchFamily="34" charset="0"/>
                          <a:ea typeface="+mn-ea"/>
                          <a:cs typeface="Times New Roman" pitchFamily="18" charset="0"/>
                        </a:rPr>
                        <a:t>10:</a:t>
                      </a:r>
                      <a:r>
                        <a:rPr kumimoji="0" lang="en-US" sz="9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rebuchet MS" pitchFamily="34" charset="0"/>
                          <a:ea typeface="+mn-ea"/>
                          <a:cs typeface="Times New Roman" pitchFamily="18" charset="0"/>
                        </a:rPr>
                        <a:t>2</a:t>
                      </a:r>
                      <a:r>
                        <a:rPr kumimoji="0" lang="el-GR" sz="9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rebuchet MS" pitchFamily="34" charset="0"/>
                          <a:ea typeface="+mn-ea"/>
                          <a:cs typeface="Times New Roman" pitchFamily="18" charset="0"/>
                        </a:rPr>
                        <a:t>5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l-GR" sz="9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ea typeface="+mn-ea"/>
                          <a:cs typeface="Times New Roman" pitchFamily="18" charset="0"/>
                        </a:rPr>
                        <a:t>13:15</a:t>
                      </a:r>
                      <a:endParaRPr kumimoji="0" lang="el-GR" sz="9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Trebuchet MS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20491" marR="55325" marT="3074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9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+mn-ea"/>
                          <a:cs typeface="Times New Roman" pitchFamily="18" charset="0"/>
                        </a:rPr>
                        <a:t>14:30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9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+mn-ea"/>
                          <a:cs typeface="Times New Roman" pitchFamily="18" charset="0"/>
                        </a:rPr>
                        <a:t>18:55</a:t>
                      </a:r>
                      <a:endParaRPr kumimoji="0" lang="el-GR" sz="9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0491" marR="55325" marT="3074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9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+mn-ea"/>
                          <a:cs typeface="Times New Roman" pitchFamily="18" charset="0"/>
                        </a:rPr>
                        <a:t>14:30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9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+mn-ea"/>
                          <a:cs typeface="Times New Roman" pitchFamily="18" charset="0"/>
                        </a:rPr>
                        <a:t>18:55</a:t>
                      </a:r>
                      <a:endParaRPr kumimoji="0" lang="el-GR" sz="9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0491" marR="55325" marT="3074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l-GR" sz="9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rebuchet MS" pitchFamily="34" charset="0"/>
                          <a:ea typeface="+mn-ea"/>
                          <a:cs typeface="Times New Roman" pitchFamily="18" charset="0"/>
                        </a:rPr>
                        <a:t>10:</a:t>
                      </a:r>
                      <a:r>
                        <a:rPr kumimoji="0" lang="en-US" sz="9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rebuchet MS" pitchFamily="34" charset="0"/>
                          <a:ea typeface="+mn-ea"/>
                          <a:cs typeface="Times New Roman" pitchFamily="18" charset="0"/>
                        </a:rPr>
                        <a:t>2</a:t>
                      </a:r>
                      <a:r>
                        <a:rPr kumimoji="0" lang="el-GR" sz="9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rebuchet MS" pitchFamily="34" charset="0"/>
                          <a:ea typeface="+mn-ea"/>
                          <a:cs typeface="Times New Roman" pitchFamily="18" charset="0"/>
                        </a:rPr>
                        <a:t>5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l-GR" sz="9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ea typeface="+mn-ea"/>
                          <a:cs typeface="Times New Roman" pitchFamily="18" charset="0"/>
                        </a:rPr>
                        <a:t>13:15</a:t>
                      </a:r>
                      <a:endParaRPr kumimoji="0" lang="el-GR" sz="9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Trebuchet MS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20491" marR="55325" marT="3074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9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rebuchet MS" pitchFamily="34" charset="0"/>
                          <a:ea typeface="+mn-ea"/>
                          <a:cs typeface="Times New Roman" pitchFamily="18" charset="0"/>
                        </a:rPr>
                        <a:t>10:55</a:t>
                      </a:r>
                      <a:endParaRPr kumimoji="0" lang="en-US" sz="9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Trebuchet MS" pitchFamily="34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9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ea typeface="+mn-ea"/>
                          <a:cs typeface="Times New Roman" pitchFamily="18" charset="0"/>
                        </a:rPr>
                        <a:t>13:45</a:t>
                      </a:r>
                      <a:endParaRPr kumimoji="0" lang="el-GR" sz="9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0491" marR="55325" marT="3074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l-GR" sz="9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rebuchet MS" pitchFamily="34" charset="0"/>
                          <a:ea typeface="+mn-ea"/>
                          <a:cs typeface="Times New Roman" pitchFamily="18" charset="0"/>
                        </a:rPr>
                        <a:t>15:</a:t>
                      </a:r>
                      <a:r>
                        <a:rPr kumimoji="0" lang="en-US" sz="9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rebuchet MS" pitchFamily="34" charset="0"/>
                          <a:ea typeface="+mn-ea"/>
                          <a:cs typeface="Times New Roman" pitchFamily="18" charset="0"/>
                        </a:rPr>
                        <a:t>2</a:t>
                      </a:r>
                      <a:r>
                        <a:rPr kumimoji="0" lang="el-GR" sz="9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rebuchet MS" pitchFamily="34" charset="0"/>
                          <a:ea typeface="+mn-ea"/>
                          <a:cs typeface="Times New Roman" pitchFamily="18" charset="0"/>
                        </a:rPr>
                        <a:t>5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l-GR" sz="9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ea typeface="+mn-ea"/>
                          <a:cs typeface="Times New Roman" pitchFamily="18" charset="0"/>
                        </a:rPr>
                        <a:t>20:5</a:t>
                      </a:r>
                      <a:r>
                        <a:rPr kumimoji="0" lang="en-US" sz="9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ea typeface="+mn-ea"/>
                          <a:cs typeface="Times New Roman" pitchFamily="18" charset="0"/>
                        </a:rPr>
                        <a:t>5</a:t>
                      </a:r>
                      <a:endParaRPr kumimoji="0" lang="el-GR" sz="9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rebuchet MS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20491" marR="55325" marT="3074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cs typeface="Times New Roman" pitchFamily="18" charset="0"/>
                        </a:rPr>
                        <a:t>Δεινόσαυροι </a:t>
                      </a: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cs typeface="Times New Roman" pitchFamily="18" charset="0"/>
                        </a:rPr>
                        <a:t>3D</a:t>
                      </a:r>
                      <a:endParaRPr kumimoji="0" lang="el-GR" sz="1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0491" marR="55325" marT="3074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l-GR" sz="9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rebuchet MS" pitchFamily="34" charset="0"/>
                          <a:ea typeface="+mn-ea"/>
                          <a:cs typeface="Times New Roman" pitchFamily="18" charset="0"/>
                        </a:rPr>
                        <a:t>11:</a:t>
                      </a:r>
                      <a:r>
                        <a:rPr kumimoji="0" lang="en-US" sz="9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rebuchet MS" pitchFamily="34" charset="0"/>
                          <a:ea typeface="+mn-ea"/>
                          <a:cs typeface="Times New Roman" pitchFamily="18" charset="0"/>
                        </a:rPr>
                        <a:t>3</a:t>
                      </a:r>
                      <a:r>
                        <a:rPr kumimoji="0" lang="el-GR" sz="9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rebuchet MS" pitchFamily="34" charset="0"/>
                          <a:ea typeface="+mn-ea"/>
                          <a:cs typeface="Times New Roman" pitchFamily="18" charset="0"/>
                        </a:rPr>
                        <a:t>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l-GR" sz="9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ea typeface="+mn-ea"/>
                          <a:cs typeface="Times New Roman" pitchFamily="18" charset="0"/>
                        </a:rPr>
                        <a:t>15:5</a:t>
                      </a:r>
                      <a:r>
                        <a:rPr kumimoji="0" lang="en-US" sz="9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ea typeface="+mn-ea"/>
                          <a:cs typeface="Times New Roman" pitchFamily="18" charset="0"/>
                        </a:rPr>
                        <a:t>5</a:t>
                      </a:r>
                      <a:endParaRPr kumimoji="0" lang="el-GR" sz="9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rebuchet MS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20491" marR="55325" marT="3074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l-GR" sz="9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rebuchet MS" pitchFamily="34" charset="0"/>
                          <a:ea typeface="+mn-ea"/>
                          <a:cs typeface="Times New Roman" pitchFamily="18" charset="0"/>
                        </a:rPr>
                        <a:t>13:</a:t>
                      </a:r>
                      <a:r>
                        <a:rPr kumimoji="0" lang="en-US" sz="9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rebuchet MS" pitchFamily="34" charset="0"/>
                          <a:ea typeface="+mn-ea"/>
                          <a:cs typeface="Times New Roman" pitchFamily="18" charset="0"/>
                        </a:rPr>
                        <a:t>2</a:t>
                      </a:r>
                      <a:r>
                        <a:rPr kumimoji="0" lang="el-GR" sz="9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rebuchet MS" pitchFamily="34" charset="0"/>
                          <a:ea typeface="+mn-ea"/>
                          <a:cs typeface="Times New Roman" pitchFamily="18" charset="0"/>
                        </a:rPr>
                        <a:t>5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l-GR" sz="9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ea typeface="+mn-ea"/>
                          <a:cs typeface="Times New Roman" pitchFamily="18" charset="0"/>
                        </a:rPr>
                        <a:t>17:</a:t>
                      </a:r>
                      <a:r>
                        <a:rPr kumimoji="0" lang="en-US" sz="9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ea typeface="+mn-ea"/>
                          <a:cs typeface="Times New Roman" pitchFamily="18" charset="0"/>
                        </a:rPr>
                        <a:t>55</a:t>
                      </a:r>
                    </a:p>
                  </a:txBody>
                  <a:tcPr marL="20491" marR="55325" marT="3074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l-GR" sz="9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rebuchet MS" pitchFamily="34" charset="0"/>
                          <a:ea typeface="+mn-ea"/>
                          <a:cs typeface="Times New Roman" pitchFamily="18" charset="0"/>
                        </a:rPr>
                        <a:t>13:</a:t>
                      </a:r>
                      <a:r>
                        <a:rPr kumimoji="0" lang="en-US" sz="9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rebuchet MS" pitchFamily="34" charset="0"/>
                          <a:ea typeface="+mn-ea"/>
                          <a:cs typeface="Times New Roman" pitchFamily="18" charset="0"/>
                        </a:rPr>
                        <a:t>2</a:t>
                      </a:r>
                      <a:r>
                        <a:rPr kumimoji="0" lang="el-GR" sz="9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rebuchet MS" pitchFamily="34" charset="0"/>
                          <a:ea typeface="+mn-ea"/>
                          <a:cs typeface="Times New Roman" pitchFamily="18" charset="0"/>
                        </a:rPr>
                        <a:t>5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l-GR" sz="9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ea typeface="+mn-ea"/>
                          <a:cs typeface="Times New Roman" pitchFamily="18" charset="0"/>
                        </a:rPr>
                        <a:t>17:</a:t>
                      </a:r>
                      <a:r>
                        <a:rPr kumimoji="0" lang="en-US" sz="9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ea typeface="+mn-ea"/>
                          <a:cs typeface="Times New Roman" pitchFamily="18" charset="0"/>
                        </a:rPr>
                        <a:t>55</a:t>
                      </a:r>
                    </a:p>
                  </a:txBody>
                  <a:tcPr marL="20491" marR="55325" marT="3074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l-GR" sz="9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rebuchet MS" pitchFamily="34" charset="0"/>
                          <a:ea typeface="+mn-ea"/>
                          <a:cs typeface="Times New Roman" pitchFamily="18" charset="0"/>
                        </a:rPr>
                        <a:t>11:</a:t>
                      </a:r>
                      <a:r>
                        <a:rPr kumimoji="0" lang="en-US" sz="9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rebuchet MS" pitchFamily="34" charset="0"/>
                          <a:ea typeface="+mn-ea"/>
                          <a:cs typeface="Times New Roman" pitchFamily="18" charset="0"/>
                        </a:rPr>
                        <a:t>3</a:t>
                      </a:r>
                      <a:r>
                        <a:rPr kumimoji="0" lang="el-GR" sz="9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rebuchet MS" pitchFamily="34" charset="0"/>
                          <a:ea typeface="+mn-ea"/>
                          <a:cs typeface="Times New Roman" pitchFamily="18" charset="0"/>
                        </a:rPr>
                        <a:t>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l-GR" sz="9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ea typeface="+mn-ea"/>
                          <a:cs typeface="Times New Roman" pitchFamily="18" charset="0"/>
                        </a:rPr>
                        <a:t>15:5</a:t>
                      </a:r>
                      <a:r>
                        <a:rPr kumimoji="0" lang="en-US" sz="9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ea typeface="+mn-ea"/>
                          <a:cs typeface="Times New Roman" pitchFamily="18" charset="0"/>
                        </a:rPr>
                        <a:t>5</a:t>
                      </a:r>
                      <a:endParaRPr kumimoji="0" lang="el-GR" sz="9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rebuchet MS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20491" marR="55325" marT="3074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l-GR" sz="9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rebuchet MS" pitchFamily="34" charset="0"/>
                          <a:ea typeface="+mn-ea"/>
                          <a:cs typeface="Times New Roman" pitchFamily="18" charset="0"/>
                        </a:rPr>
                        <a:t>12:00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l-GR" sz="9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ea typeface="+mn-ea"/>
                          <a:cs typeface="Times New Roman" pitchFamily="18" charset="0"/>
                        </a:rPr>
                        <a:t>15:5</a:t>
                      </a:r>
                      <a:r>
                        <a:rPr kumimoji="0" lang="en-US" sz="9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ea typeface="+mn-ea"/>
                          <a:cs typeface="Times New Roman" pitchFamily="18" charset="0"/>
                        </a:rPr>
                        <a:t>5</a:t>
                      </a:r>
                      <a:endParaRPr kumimoji="0" lang="el-GR" sz="9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rebuchet MS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20491" marR="55325" marT="3074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l-GR" sz="9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ea typeface="+mn-ea"/>
                          <a:cs typeface="Times New Roman" pitchFamily="18" charset="0"/>
                        </a:rPr>
                        <a:t>14:</a:t>
                      </a:r>
                      <a:r>
                        <a:rPr kumimoji="0" lang="en-US" sz="9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ea typeface="+mn-ea"/>
                          <a:cs typeface="Times New Roman" pitchFamily="18" charset="0"/>
                        </a:rPr>
                        <a:t>2</a:t>
                      </a:r>
                      <a:r>
                        <a:rPr kumimoji="0" lang="el-GR" sz="9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ea typeface="+mn-ea"/>
                          <a:cs typeface="Times New Roman" pitchFamily="18" charset="0"/>
                        </a:rPr>
                        <a:t>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l-GR" sz="9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ea typeface="+mn-ea"/>
                          <a:cs typeface="Times New Roman" pitchFamily="18" charset="0"/>
                        </a:rPr>
                        <a:t>18:15</a:t>
                      </a:r>
                      <a:endParaRPr kumimoji="0" lang="el-GR" sz="9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Trebuchet MS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20491" marR="55325" marT="3074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l-GR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cs typeface="Times New Roman" pitchFamily="18" charset="0"/>
                        </a:rPr>
                        <a:t>Η Οδύσσεια των Ωκεανών </a:t>
                      </a: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cs typeface="Times New Roman" pitchFamily="18" charset="0"/>
                        </a:rPr>
                        <a:t>3D</a:t>
                      </a:r>
                      <a:endParaRPr kumimoji="0" lang="el-GR" sz="1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0491" marR="55325" marT="3074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l-GR" sz="9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ea typeface="+mn-ea"/>
                          <a:cs typeface="Times New Roman" pitchFamily="18" charset="0"/>
                        </a:rPr>
                        <a:t>14:</a:t>
                      </a:r>
                      <a:r>
                        <a:rPr kumimoji="0" lang="en-US" sz="9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ea typeface="+mn-ea"/>
                          <a:cs typeface="Times New Roman" pitchFamily="18" charset="0"/>
                        </a:rPr>
                        <a:t>55</a:t>
                      </a:r>
                    </a:p>
                  </a:txBody>
                  <a:tcPr marL="20491" marR="55325" marT="3074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9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ea typeface="+mn-ea"/>
                          <a:cs typeface="Times New Roman" pitchFamily="18" charset="0"/>
                        </a:rPr>
                        <a:t>12:</a:t>
                      </a:r>
                      <a:r>
                        <a:rPr kumimoji="0" lang="en-US" sz="9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ea typeface="+mn-ea"/>
                          <a:cs typeface="Times New Roman" pitchFamily="18" charset="0"/>
                        </a:rPr>
                        <a:t>2</a:t>
                      </a:r>
                      <a:r>
                        <a:rPr kumimoji="0" lang="el-GR" sz="9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ea typeface="+mn-ea"/>
                          <a:cs typeface="Times New Roman" pitchFamily="18" charset="0"/>
                        </a:rPr>
                        <a:t>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l-GR" sz="9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ea typeface="+mn-ea"/>
                          <a:cs typeface="Times New Roman" pitchFamily="18" charset="0"/>
                        </a:rPr>
                        <a:t>16:15</a:t>
                      </a:r>
                      <a:endParaRPr kumimoji="0" lang="el-GR" sz="9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Trebuchet MS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20491" marR="55325" marT="3074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9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ea typeface="+mn-ea"/>
                          <a:cs typeface="Times New Roman" pitchFamily="18" charset="0"/>
                        </a:rPr>
                        <a:t>12:</a:t>
                      </a:r>
                      <a:r>
                        <a:rPr kumimoji="0" lang="en-US" sz="9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ea typeface="+mn-ea"/>
                          <a:cs typeface="Times New Roman" pitchFamily="18" charset="0"/>
                        </a:rPr>
                        <a:t>2</a:t>
                      </a:r>
                      <a:r>
                        <a:rPr kumimoji="0" lang="el-GR" sz="9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ea typeface="+mn-ea"/>
                          <a:cs typeface="Times New Roman" pitchFamily="18" charset="0"/>
                        </a:rPr>
                        <a:t>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l-GR" sz="9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ea typeface="+mn-ea"/>
                          <a:cs typeface="Times New Roman" pitchFamily="18" charset="0"/>
                        </a:rPr>
                        <a:t>16:15</a:t>
                      </a:r>
                      <a:endParaRPr kumimoji="0" lang="el-GR" sz="9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Trebuchet MS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20491" marR="55325" marT="3074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l-GR" sz="9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ea typeface="+mn-ea"/>
                          <a:cs typeface="Times New Roman" pitchFamily="18" charset="0"/>
                        </a:rPr>
                        <a:t>14:</a:t>
                      </a:r>
                      <a:r>
                        <a:rPr kumimoji="0" lang="en-US" sz="9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ea typeface="+mn-ea"/>
                          <a:cs typeface="Times New Roman" pitchFamily="18" charset="0"/>
                        </a:rPr>
                        <a:t>55</a:t>
                      </a:r>
                    </a:p>
                  </a:txBody>
                  <a:tcPr marL="20491" marR="55325" marT="3074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l-GR" sz="9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ea typeface="+mn-ea"/>
                          <a:cs typeface="Times New Roman" pitchFamily="18" charset="0"/>
                        </a:rPr>
                        <a:t>9:50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l-GR" sz="9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ea typeface="+mn-ea"/>
                          <a:cs typeface="Times New Roman" pitchFamily="18" charset="0"/>
                        </a:rPr>
                        <a:t>14:</a:t>
                      </a:r>
                      <a:r>
                        <a:rPr kumimoji="0" lang="en-US" sz="9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ea typeface="+mn-ea"/>
                          <a:cs typeface="Times New Roman" pitchFamily="18" charset="0"/>
                        </a:rPr>
                        <a:t>55</a:t>
                      </a:r>
                    </a:p>
                  </a:txBody>
                  <a:tcPr marL="20491" marR="55325" marT="3074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l-GR" sz="9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rebuchet MS" pitchFamily="34" charset="0"/>
                          <a:ea typeface="+mn-ea"/>
                          <a:cs typeface="Times New Roman" pitchFamily="18" charset="0"/>
                        </a:rPr>
                        <a:t>16:</a:t>
                      </a:r>
                      <a:r>
                        <a:rPr kumimoji="0" lang="en-US" sz="9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rebuchet MS" pitchFamily="34" charset="0"/>
                          <a:ea typeface="+mn-ea"/>
                          <a:cs typeface="Times New Roman" pitchFamily="18" charset="0"/>
                        </a:rPr>
                        <a:t>3</a:t>
                      </a:r>
                      <a:r>
                        <a:rPr kumimoji="0" lang="el-GR" sz="9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rebuchet MS" pitchFamily="34" charset="0"/>
                          <a:ea typeface="+mn-ea"/>
                          <a:cs typeface="Times New Roman" pitchFamily="18" charset="0"/>
                        </a:rPr>
                        <a:t>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l-GR" sz="9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ea typeface="+mn-ea"/>
                          <a:cs typeface="Times New Roman" pitchFamily="18" charset="0"/>
                        </a:rPr>
                        <a:t>19:</a:t>
                      </a:r>
                      <a:r>
                        <a:rPr kumimoji="0" lang="en-US" sz="9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ea typeface="+mn-ea"/>
                          <a:cs typeface="Times New Roman" pitchFamily="18" charset="0"/>
                        </a:rPr>
                        <a:t>55</a:t>
                      </a:r>
                    </a:p>
                  </a:txBody>
                  <a:tcPr marL="20491" marR="55325" marT="3074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l-GR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cs typeface="Times New Roman" pitchFamily="18" charset="0"/>
                        </a:rPr>
                        <a:t>ΠΛΑΝΗΤΑΡΙΟ</a:t>
                      </a:r>
                      <a:endParaRPr kumimoji="0" lang="el-GR" sz="1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0491" marR="55325" marT="3074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l-GR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0491" marR="55325" marT="3074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l-GR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0491" marR="55325" marT="3074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l-GR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0491" marR="55325" marT="3074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l-GR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0491" marR="55325" marT="3074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l-GR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0491" marR="55325" marT="3074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l-GR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0491" marR="55325" marT="3074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l-GR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rebuchet MS" pitchFamily="34" charset="0"/>
                          <a:ea typeface="+mn-ea"/>
                          <a:cs typeface="Times New Roman" pitchFamily="18" charset="0"/>
                        </a:rPr>
                        <a:t>Μαγικός Πλανήτης</a:t>
                      </a:r>
                      <a:endParaRPr lang="el-GR" sz="2400" dirty="0"/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l-GR" sz="9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rebuchet MS" pitchFamily="34" charset="0"/>
                          <a:ea typeface="+mn-ea"/>
                          <a:cs typeface="Times New Roman" pitchFamily="18" charset="0"/>
                        </a:rPr>
                        <a:t>10:</a:t>
                      </a:r>
                      <a:r>
                        <a:rPr kumimoji="0" lang="en-US" sz="9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rebuchet MS" pitchFamily="34" charset="0"/>
                          <a:ea typeface="+mn-ea"/>
                          <a:cs typeface="Times New Roman" pitchFamily="18" charset="0"/>
                        </a:rPr>
                        <a:t>4</a:t>
                      </a:r>
                      <a:r>
                        <a:rPr kumimoji="0" lang="el-GR" sz="9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rebuchet MS" pitchFamily="34" charset="0"/>
                          <a:ea typeface="+mn-ea"/>
                          <a:cs typeface="Times New Roman" pitchFamily="18" charset="0"/>
                        </a:rPr>
                        <a:t>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l-GR" sz="9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+mn-ea"/>
                          <a:cs typeface="Times New Roman" pitchFamily="18" charset="0"/>
                        </a:rPr>
                        <a:t>15:</a:t>
                      </a:r>
                      <a:r>
                        <a:rPr kumimoji="0" lang="en-US" sz="9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+mn-ea"/>
                          <a:cs typeface="Times New Roman" pitchFamily="18" charset="0"/>
                        </a:rPr>
                        <a:t>0</a:t>
                      </a:r>
                      <a:r>
                        <a:rPr kumimoji="0" lang="el-GR" sz="9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+mn-ea"/>
                          <a:cs typeface="Times New Roman" pitchFamily="18" charset="0"/>
                        </a:rPr>
                        <a:t>5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800"/>
                        </a:lnSpc>
                        <a:spcBef>
                          <a:spcPts val="1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9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ea typeface="+mn-ea"/>
                          <a:cs typeface="Times New Roman" pitchFamily="18" charset="0"/>
                        </a:rPr>
                        <a:t>12:</a:t>
                      </a:r>
                      <a:r>
                        <a:rPr kumimoji="0" lang="en-US" sz="9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ea typeface="+mn-ea"/>
                          <a:cs typeface="Times New Roman" pitchFamily="18" charset="0"/>
                        </a:rPr>
                        <a:t>45</a:t>
                      </a:r>
                      <a:endParaRPr kumimoji="0" lang="el-GR" sz="9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rebuchet MS" pitchFamily="34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800"/>
                        </a:lnSpc>
                        <a:spcBef>
                          <a:spcPts val="1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l-GR" sz="9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ea typeface="+mn-ea"/>
                          <a:cs typeface="Times New Roman" pitchFamily="18" charset="0"/>
                        </a:rPr>
                        <a:t>17:</a:t>
                      </a:r>
                      <a:r>
                        <a:rPr kumimoji="0" lang="en-US" sz="9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ea typeface="+mn-ea"/>
                          <a:cs typeface="Times New Roman" pitchFamily="18" charset="0"/>
                        </a:rPr>
                        <a:t>15</a:t>
                      </a:r>
                      <a:endParaRPr kumimoji="0" lang="el-GR" sz="9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rebuchet MS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800"/>
                        </a:lnSpc>
                        <a:spcBef>
                          <a:spcPts val="1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9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ea typeface="+mn-ea"/>
                          <a:cs typeface="Times New Roman" pitchFamily="18" charset="0"/>
                        </a:rPr>
                        <a:t>12:</a:t>
                      </a:r>
                      <a:r>
                        <a:rPr kumimoji="0" lang="en-US" sz="9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ea typeface="+mn-ea"/>
                          <a:cs typeface="Times New Roman" pitchFamily="18" charset="0"/>
                        </a:rPr>
                        <a:t>45</a:t>
                      </a:r>
                      <a:endParaRPr kumimoji="0" lang="el-GR" sz="9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rebuchet MS" pitchFamily="34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800"/>
                        </a:lnSpc>
                        <a:spcBef>
                          <a:spcPts val="1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l-GR" sz="9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ea typeface="+mn-ea"/>
                          <a:cs typeface="Times New Roman" pitchFamily="18" charset="0"/>
                        </a:rPr>
                        <a:t>17:</a:t>
                      </a:r>
                      <a:r>
                        <a:rPr kumimoji="0" lang="en-US" sz="9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ea typeface="+mn-ea"/>
                          <a:cs typeface="Times New Roman" pitchFamily="18" charset="0"/>
                        </a:rPr>
                        <a:t>15</a:t>
                      </a:r>
                      <a:endParaRPr kumimoji="0" lang="el-GR" sz="9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rebuchet MS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l-GR" sz="9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rebuchet MS" pitchFamily="34" charset="0"/>
                          <a:ea typeface="+mn-ea"/>
                          <a:cs typeface="Times New Roman" pitchFamily="18" charset="0"/>
                        </a:rPr>
                        <a:t>10:</a:t>
                      </a:r>
                      <a:r>
                        <a:rPr kumimoji="0" lang="en-US" sz="9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rebuchet MS" pitchFamily="34" charset="0"/>
                          <a:ea typeface="+mn-ea"/>
                          <a:cs typeface="Times New Roman" pitchFamily="18" charset="0"/>
                        </a:rPr>
                        <a:t>4</a:t>
                      </a:r>
                      <a:r>
                        <a:rPr kumimoji="0" lang="el-GR" sz="9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rebuchet MS" pitchFamily="34" charset="0"/>
                          <a:ea typeface="+mn-ea"/>
                          <a:cs typeface="Times New Roman" pitchFamily="18" charset="0"/>
                        </a:rPr>
                        <a:t>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l-GR" sz="9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+mn-ea"/>
                          <a:cs typeface="Times New Roman" pitchFamily="18" charset="0"/>
                        </a:rPr>
                        <a:t>15:</a:t>
                      </a:r>
                      <a:r>
                        <a:rPr kumimoji="0" lang="en-US" sz="9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+mn-ea"/>
                          <a:cs typeface="Times New Roman" pitchFamily="18" charset="0"/>
                        </a:rPr>
                        <a:t>0</a:t>
                      </a:r>
                      <a:r>
                        <a:rPr kumimoji="0" lang="el-GR" sz="9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+mn-ea"/>
                          <a:cs typeface="Times New Roman" pitchFamily="18" charset="0"/>
                        </a:rPr>
                        <a:t>5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l-GR" sz="9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rebuchet MS" pitchFamily="34" charset="0"/>
                          <a:ea typeface="+mn-ea"/>
                          <a:cs typeface="Times New Roman" pitchFamily="18" charset="0"/>
                        </a:rPr>
                        <a:t>11:10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l-GR" sz="9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ea typeface="+mn-ea"/>
                          <a:cs typeface="Times New Roman" pitchFamily="18" charset="0"/>
                        </a:rPr>
                        <a:t>14:</a:t>
                      </a:r>
                      <a:r>
                        <a:rPr kumimoji="0" lang="en-US" sz="9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ea typeface="+mn-ea"/>
                          <a:cs typeface="Times New Roman" pitchFamily="18" charset="0"/>
                        </a:rPr>
                        <a:t>15</a:t>
                      </a:r>
                      <a:endParaRPr kumimoji="0" lang="el-GR" sz="9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rebuchet MS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l-GR" sz="9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rebuchet MS" pitchFamily="34" charset="0"/>
                          <a:ea typeface="+mn-ea"/>
                          <a:cs typeface="Times New Roman" pitchFamily="18" charset="0"/>
                        </a:rPr>
                        <a:t>15:</a:t>
                      </a:r>
                      <a:r>
                        <a:rPr kumimoji="0" lang="en-US" sz="9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rebuchet MS" pitchFamily="34" charset="0"/>
                          <a:ea typeface="+mn-ea"/>
                          <a:cs typeface="Times New Roman" pitchFamily="18" charset="0"/>
                        </a:rPr>
                        <a:t>4</a:t>
                      </a:r>
                      <a:r>
                        <a:rPr kumimoji="0" lang="el-GR" sz="9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rebuchet MS" pitchFamily="34" charset="0"/>
                          <a:ea typeface="+mn-ea"/>
                          <a:cs typeface="Times New Roman" pitchFamily="18" charset="0"/>
                        </a:rPr>
                        <a:t>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l-GR" sz="9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ea typeface="+mn-ea"/>
                          <a:cs typeface="Times New Roman" pitchFamily="18" charset="0"/>
                        </a:rPr>
                        <a:t>19:</a:t>
                      </a:r>
                      <a:r>
                        <a:rPr kumimoji="0" lang="en-US" sz="9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ea typeface="+mn-ea"/>
                          <a:cs typeface="Times New Roman" pitchFamily="18" charset="0"/>
                        </a:rPr>
                        <a:t>15</a:t>
                      </a:r>
                      <a:endParaRPr kumimoji="0" lang="el-GR" sz="9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rebuchet MS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l-GR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rebuchet MS" pitchFamily="34" charset="0"/>
                          <a:ea typeface="+mn-ea"/>
                          <a:cs typeface="Times New Roman" pitchFamily="18" charset="0"/>
                        </a:rPr>
                        <a:t>Από τη Γη στο Σύμπαν</a:t>
                      </a:r>
                      <a:endParaRPr kumimoji="0" lang="el-GR" sz="2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20491" marR="55325" marT="3074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l-GR" sz="9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rebuchet MS" pitchFamily="34" charset="0"/>
                          <a:ea typeface="+mn-ea"/>
                          <a:cs typeface="Times New Roman" pitchFamily="18" charset="0"/>
                        </a:rPr>
                        <a:t>12:</a:t>
                      </a:r>
                      <a:r>
                        <a:rPr kumimoji="0" lang="en-US" sz="9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rebuchet MS" pitchFamily="34" charset="0"/>
                          <a:ea typeface="+mn-ea"/>
                          <a:cs typeface="Times New Roman" pitchFamily="18" charset="0"/>
                        </a:rPr>
                        <a:t>30</a:t>
                      </a:r>
                      <a:endParaRPr kumimoji="0" lang="el-GR" sz="9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Trebuchet MS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20491" marR="55325" marT="3074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l-GR" sz="9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ea typeface="+mn-ea"/>
                          <a:cs typeface="Times New Roman" pitchFamily="18" charset="0"/>
                        </a:rPr>
                        <a:t>15:</a:t>
                      </a:r>
                      <a:r>
                        <a:rPr kumimoji="0" lang="en-US" sz="9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ea typeface="+mn-ea"/>
                          <a:cs typeface="Times New Roman" pitchFamily="18" charset="0"/>
                        </a:rPr>
                        <a:t>30</a:t>
                      </a:r>
                      <a:endParaRPr kumimoji="0" lang="el-GR" sz="9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rebuchet MS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20491" marR="55325" marT="3074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l-GR" sz="9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ea typeface="+mn-ea"/>
                          <a:cs typeface="Times New Roman" pitchFamily="18" charset="0"/>
                        </a:rPr>
                        <a:t>15:</a:t>
                      </a:r>
                      <a:r>
                        <a:rPr kumimoji="0" lang="en-US" sz="9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ea typeface="+mn-ea"/>
                          <a:cs typeface="Times New Roman" pitchFamily="18" charset="0"/>
                        </a:rPr>
                        <a:t>30</a:t>
                      </a:r>
                      <a:endParaRPr kumimoji="0" lang="el-GR" sz="9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rebuchet MS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20491" marR="55325" marT="3074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l-GR" sz="9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rebuchet MS" pitchFamily="34" charset="0"/>
                          <a:ea typeface="+mn-ea"/>
                          <a:cs typeface="Times New Roman" pitchFamily="18" charset="0"/>
                        </a:rPr>
                        <a:t>12:</a:t>
                      </a:r>
                      <a:r>
                        <a:rPr kumimoji="0" lang="en-US" sz="9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rebuchet MS" pitchFamily="34" charset="0"/>
                          <a:ea typeface="+mn-ea"/>
                          <a:cs typeface="Times New Roman" pitchFamily="18" charset="0"/>
                        </a:rPr>
                        <a:t>30</a:t>
                      </a:r>
                      <a:endParaRPr kumimoji="0" lang="el-GR" sz="9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Trebuchet MS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20491" marR="55325" marT="3074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l-GR" sz="9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ea typeface="+mn-ea"/>
                          <a:cs typeface="Times New Roman" pitchFamily="18" charset="0"/>
                        </a:rPr>
                        <a:t>13:0</a:t>
                      </a:r>
                      <a:r>
                        <a:rPr kumimoji="0" lang="en-US" sz="9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ea typeface="+mn-ea"/>
                          <a:cs typeface="Times New Roman" pitchFamily="18" charset="0"/>
                        </a:rPr>
                        <a:t>0</a:t>
                      </a:r>
                      <a:endParaRPr kumimoji="0" lang="el-GR" sz="9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rebuchet MS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20491" marR="55325" marT="3074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l-GR" sz="9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ea typeface="+mn-ea"/>
                          <a:cs typeface="Times New Roman" pitchFamily="18" charset="0"/>
                        </a:rPr>
                        <a:t>17:</a:t>
                      </a:r>
                      <a:r>
                        <a:rPr kumimoji="0" lang="en-US" sz="9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ea typeface="+mn-ea"/>
                          <a:cs typeface="Times New Roman" pitchFamily="18" charset="0"/>
                        </a:rPr>
                        <a:t>30</a:t>
                      </a:r>
                      <a:endParaRPr kumimoji="0" lang="el-GR" sz="9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rebuchet MS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20491" marR="55325" marT="3074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l-GR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rebuchet MS" pitchFamily="34" charset="0"/>
                          <a:ea typeface="+mn-ea"/>
                          <a:cs typeface="Times New Roman" pitchFamily="18" charset="0"/>
                        </a:rPr>
                        <a:t>Το κλίμα της Γης</a:t>
                      </a:r>
                      <a:endParaRPr kumimoji="0" lang="el-GR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20491" marR="55325" marT="3074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l-GR" sz="9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rebuchet MS" pitchFamily="34" charset="0"/>
                          <a:ea typeface="+mn-ea"/>
                          <a:cs typeface="Times New Roman" pitchFamily="18" charset="0"/>
                        </a:rPr>
                        <a:t>14:</a:t>
                      </a:r>
                      <a:r>
                        <a:rPr kumimoji="0" lang="en-US" sz="9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rebuchet MS" pitchFamily="34" charset="0"/>
                          <a:ea typeface="+mn-ea"/>
                          <a:cs typeface="Times New Roman" pitchFamily="18" charset="0"/>
                        </a:rPr>
                        <a:t>15</a:t>
                      </a:r>
                      <a:endParaRPr kumimoji="0" lang="el-GR" sz="9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Trebuchet MS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20491" marR="55325" marT="3074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l-GR" sz="9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rebuchet MS" pitchFamily="34" charset="0"/>
                          <a:ea typeface="+mn-ea"/>
                          <a:cs typeface="Times New Roman" pitchFamily="18" charset="0"/>
                        </a:rPr>
                        <a:t>13:</a:t>
                      </a:r>
                      <a:r>
                        <a:rPr kumimoji="0" lang="en-US" sz="9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rebuchet MS" pitchFamily="34" charset="0"/>
                          <a:ea typeface="+mn-ea"/>
                          <a:cs typeface="Times New Roman" pitchFamily="18" charset="0"/>
                        </a:rPr>
                        <a:t>4</a:t>
                      </a:r>
                      <a:r>
                        <a:rPr kumimoji="0" lang="el-GR" sz="9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rebuchet MS" pitchFamily="34" charset="0"/>
                          <a:ea typeface="+mn-ea"/>
                          <a:cs typeface="Times New Roman" pitchFamily="18" charset="0"/>
                        </a:rPr>
                        <a:t>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l-GR" sz="9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ea typeface="+mn-ea"/>
                          <a:cs typeface="Times New Roman" pitchFamily="18" charset="0"/>
                        </a:rPr>
                        <a:t>18:</a:t>
                      </a:r>
                      <a:r>
                        <a:rPr kumimoji="0" lang="en-US" sz="9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ea typeface="+mn-ea"/>
                          <a:cs typeface="Times New Roman" pitchFamily="18" charset="0"/>
                        </a:rPr>
                        <a:t>0</a:t>
                      </a:r>
                      <a:r>
                        <a:rPr kumimoji="0" lang="el-GR" sz="9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ea typeface="+mn-ea"/>
                          <a:cs typeface="Times New Roman" pitchFamily="18" charset="0"/>
                        </a:rPr>
                        <a:t>5</a:t>
                      </a:r>
                    </a:p>
                  </a:txBody>
                  <a:tcPr marL="20491" marR="55325" marT="3074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l-GR" sz="9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rebuchet MS" pitchFamily="34" charset="0"/>
                          <a:ea typeface="+mn-ea"/>
                          <a:cs typeface="Times New Roman" pitchFamily="18" charset="0"/>
                        </a:rPr>
                        <a:t>13:</a:t>
                      </a:r>
                      <a:r>
                        <a:rPr kumimoji="0" lang="en-US" sz="9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rebuchet MS" pitchFamily="34" charset="0"/>
                          <a:ea typeface="+mn-ea"/>
                          <a:cs typeface="Times New Roman" pitchFamily="18" charset="0"/>
                        </a:rPr>
                        <a:t>4</a:t>
                      </a:r>
                      <a:r>
                        <a:rPr kumimoji="0" lang="el-GR" sz="9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rebuchet MS" pitchFamily="34" charset="0"/>
                          <a:ea typeface="+mn-ea"/>
                          <a:cs typeface="Times New Roman" pitchFamily="18" charset="0"/>
                        </a:rPr>
                        <a:t>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l-GR" sz="9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ea typeface="+mn-ea"/>
                          <a:cs typeface="Times New Roman" pitchFamily="18" charset="0"/>
                        </a:rPr>
                        <a:t>18:</a:t>
                      </a:r>
                      <a:r>
                        <a:rPr kumimoji="0" lang="en-US" sz="9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ea typeface="+mn-ea"/>
                          <a:cs typeface="Times New Roman" pitchFamily="18" charset="0"/>
                        </a:rPr>
                        <a:t>0</a:t>
                      </a:r>
                      <a:r>
                        <a:rPr kumimoji="0" lang="el-GR" sz="9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ea typeface="+mn-ea"/>
                          <a:cs typeface="Times New Roman" pitchFamily="18" charset="0"/>
                        </a:rPr>
                        <a:t>5</a:t>
                      </a:r>
                    </a:p>
                  </a:txBody>
                  <a:tcPr marL="20491" marR="55325" marT="3074" marB="0" anchor="ctr" horzOverflow="overflow"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l-GR" sz="9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rebuchet MS" pitchFamily="34" charset="0"/>
                          <a:ea typeface="+mn-ea"/>
                          <a:cs typeface="Times New Roman" pitchFamily="18" charset="0"/>
                        </a:rPr>
                        <a:t>14:</a:t>
                      </a:r>
                      <a:r>
                        <a:rPr kumimoji="0" lang="en-US" sz="9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rebuchet MS" pitchFamily="34" charset="0"/>
                          <a:ea typeface="+mn-ea"/>
                          <a:cs typeface="Times New Roman" pitchFamily="18" charset="0"/>
                        </a:rPr>
                        <a:t>15</a:t>
                      </a:r>
                      <a:endParaRPr kumimoji="0" lang="el-GR" sz="9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Trebuchet MS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20491" marR="55325" marT="3074" marB="0" anchor="ctr" horzOverflow="overflow"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l-GR" sz="9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ea typeface="+mn-ea"/>
                          <a:cs typeface="Times New Roman" pitchFamily="18" charset="0"/>
                        </a:rPr>
                        <a:t>9:</a:t>
                      </a:r>
                      <a:r>
                        <a:rPr kumimoji="0" lang="en-US" sz="9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ea typeface="+mn-ea"/>
                          <a:cs typeface="Times New Roman" pitchFamily="18" charset="0"/>
                        </a:rPr>
                        <a:t>45</a:t>
                      </a:r>
                      <a:endParaRPr kumimoji="0" lang="el-GR" sz="9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rebuchet MS" pitchFamily="34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l-GR" sz="9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+mn-ea"/>
                          <a:cs typeface="Times New Roman" pitchFamily="18" charset="0"/>
                        </a:rPr>
                        <a:t>15:</a:t>
                      </a:r>
                      <a:r>
                        <a:rPr kumimoji="0" lang="en-US" sz="9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+mn-ea"/>
                          <a:cs typeface="Times New Roman" pitchFamily="18" charset="0"/>
                        </a:rPr>
                        <a:t>0</a:t>
                      </a:r>
                      <a:r>
                        <a:rPr kumimoji="0" lang="el-GR" sz="9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+mn-ea"/>
                          <a:cs typeface="Times New Roman" pitchFamily="18" charset="0"/>
                        </a:rPr>
                        <a:t>5</a:t>
                      </a:r>
                    </a:p>
                  </a:txBody>
                  <a:tcPr marL="20491" marR="55325" marT="3074" marB="0" anchor="ctr" horzOverflow="overflow"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l-GR" sz="9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ea typeface="+mn-ea"/>
                          <a:cs typeface="Times New Roman" pitchFamily="18" charset="0"/>
                        </a:rPr>
                        <a:t>14:</a:t>
                      </a:r>
                      <a:r>
                        <a:rPr kumimoji="0" lang="en-US" sz="9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ea typeface="+mn-ea"/>
                          <a:cs typeface="Times New Roman" pitchFamily="18" charset="0"/>
                        </a:rPr>
                        <a:t>45</a:t>
                      </a:r>
                      <a:endParaRPr kumimoji="0" lang="el-GR" sz="9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rebuchet MS" pitchFamily="34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l-GR" sz="9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ea typeface="+mn-ea"/>
                          <a:cs typeface="Times New Roman" pitchFamily="18" charset="0"/>
                        </a:rPr>
                        <a:t>20:</a:t>
                      </a:r>
                      <a:r>
                        <a:rPr kumimoji="0" lang="en-US" sz="9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ea typeface="+mn-ea"/>
                          <a:cs typeface="Times New Roman" pitchFamily="18" charset="0"/>
                        </a:rPr>
                        <a:t>0</a:t>
                      </a:r>
                      <a:r>
                        <a:rPr kumimoji="0" lang="el-GR" sz="9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ea typeface="+mn-ea"/>
                          <a:cs typeface="Times New Roman" pitchFamily="18" charset="0"/>
                        </a:rPr>
                        <a:t>5</a:t>
                      </a:r>
                    </a:p>
                  </a:txBody>
                  <a:tcPr marL="20491" marR="55325" marT="3074" marB="0" anchor="ctr" horzOverflow="overflow"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rebuchet MS" pitchFamily="34" charset="0"/>
                          <a:ea typeface="+mn-ea"/>
                          <a:cs typeface="Times New Roman" pitchFamily="18" charset="0"/>
                        </a:rPr>
                        <a:t>Space Opera</a:t>
                      </a:r>
                      <a:endParaRPr kumimoji="0" lang="el-GR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20491" marR="55325" marT="3074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l-GR" sz="9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rebuchet MS" pitchFamily="34" charset="0"/>
                          <a:ea typeface="+mn-ea"/>
                          <a:cs typeface="Times New Roman" pitchFamily="18" charset="0"/>
                        </a:rPr>
                        <a:t>16:0</a:t>
                      </a:r>
                      <a:r>
                        <a:rPr kumimoji="0" lang="en-US" sz="9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rebuchet MS" pitchFamily="34" charset="0"/>
                          <a:ea typeface="+mn-ea"/>
                          <a:cs typeface="Times New Roman" pitchFamily="18" charset="0"/>
                        </a:rPr>
                        <a:t>5</a:t>
                      </a:r>
                      <a:endParaRPr kumimoji="0" lang="el-GR" sz="9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rebuchet MS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20491" marR="55325" marT="3074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l-GR" sz="9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ea typeface="+mn-ea"/>
                          <a:cs typeface="Times New Roman" pitchFamily="18" charset="0"/>
                        </a:rPr>
                        <a:t>19:0</a:t>
                      </a:r>
                      <a:r>
                        <a:rPr kumimoji="0" lang="en-US" sz="9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ea typeface="+mn-ea"/>
                          <a:cs typeface="Times New Roman" pitchFamily="18" charset="0"/>
                        </a:rPr>
                        <a:t>5</a:t>
                      </a:r>
                      <a:endParaRPr kumimoji="0" lang="el-GR" sz="9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rebuchet MS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20491" marR="55325" marT="3074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l-GR" sz="9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ea typeface="+mn-ea"/>
                          <a:cs typeface="Times New Roman" pitchFamily="18" charset="0"/>
                        </a:rPr>
                        <a:t>19:0</a:t>
                      </a:r>
                      <a:r>
                        <a:rPr kumimoji="0" lang="en-US" sz="9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ea typeface="+mn-ea"/>
                          <a:cs typeface="Times New Roman" pitchFamily="18" charset="0"/>
                        </a:rPr>
                        <a:t>5</a:t>
                      </a:r>
                      <a:endParaRPr kumimoji="0" lang="el-GR" sz="9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rebuchet MS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20491" marR="55325" marT="3074" marB="0" anchor="ctr" horzOverflow="overflow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l-GR" sz="9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rebuchet MS" pitchFamily="34" charset="0"/>
                          <a:ea typeface="+mn-ea"/>
                          <a:cs typeface="Times New Roman" pitchFamily="18" charset="0"/>
                        </a:rPr>
                        <a:t>16:0</a:t>
                      </a:r>
                      <a:r>
                        <a:rPr kumimoji="0" lang="en-US" sz="9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rebuchet MS" pitchFamily="34" charset="0"/>
                          <a:ea typeface="+mn-ea"/>
                          <a:cs typeface="Times New Roman" pitchFamily="18" charset="0"/>
                        </a:rPr>
                        <a:t>5</a:t>
                      </a:r>
                      <a:endParaRPr kumimoji="0" lang="el-GR" sz="9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rebuchet MS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20491" marR="55325" marT="3074" marB="0" anchor="ctr" horzOverflow="overflow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l-GR" sz="9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+mn-ea"/>
                          <a:cs typeface="Times New Roman" pitchFamily="18" charset="0"/>
                        </a:rPr>
                        <a:t>16:0</a:t>
                      </a:r>
                      <a:r>
                        <a:rPr kumimoji="0" lang="en-US" sz="9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+mn-ea"/>
                          <a:cs typeface="Times New Roman" pitchFamily="18" charset="0"/>
                        </a:rPr>
                        <a:t>5</a:t>
                      </a:r>
                      <a:endParaRPr kumimoji="0" lang="el-GR" sz="9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20491" marR="55325" marT="3074" marB="0" anchor="ctr" horzOverflow="overflow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l-GR" sz="9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ea typeface="+mn-ea"/>
                          <a:cs typeface="Times New Roman" pitchFamily="18" charset="0"/>
                        </a:rPr>
                        <a:t>21:0</a:t>
                      </a:r>
                      <a:r>
                        <a:rPr kumimoji="0" lang="en-US" sz="9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ea typeface="+mn-ea"/>
                          <a:cs typeface="Times New Roman" pitchFamily="18" charset="0"/>
                        </a:rPr>
                        <a:t>5</a:t>
                      </a:r>
                      <a:endParaRPr kumimoji="0" lang="el-GR" sz="9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rebuchet MS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20491" marR="55325" marT="3074" marB="0" anchor="ctr" horzOverflow="overflow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cs typeface="Times New Roman" pitchFamily="18" charset="0"/>
                        </a:rPr>
                        <a:t>ΠΡΟΣΟΜΟΙΩΤΗΣ</a:t>
                      </a:r>
                      <a:endParaRPr kumimoji="0" lang="el-GR" sz="1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0491" marR="5532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l-GR" sz="9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0491" marR="55325" marT="3074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l-GR" sz="9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0491" marR="55325" marT="3074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l-GR" sz="9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0491" marR="55325" marT="3074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l-GR" sz="9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0491" marR="55325" marT="3074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l-GR" sz="9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0491" marR="55325" marT="3074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l-GR" sz="9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0491" marR="55325" marT="3074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l-GR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cs typeface="Times New Roman" pitchFamily="18" charset="0"/>
                        </a:rPr>
                        <a:t>Σινικό Τείχος</a:t>
                      </a:r>
                      <a:endParaRPr kumimoji="0" lang="el-GR" sz="1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0491" marR="55325" marT="0" marB="0" anchor="ctr" horzOverflow="overflow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l-GR" sz="9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+mn-ea"/>
                          <a:cs typeface="Times New Roman" pitchFamily="18" charset="0"/>
                        </a:rPr>
                        <a:t>10:</a:t>
                      </a:r>
                      <a:r>
                        <a:rPr kumimoji="0" lang="en-US" sz="9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+mn-ea"/>
                          <a:cs typeface="Times New Roman" pitchFamily="18" charset="0"/>
                        </a:rPr>
                        <a:t>25</a:t>
                      </a:r>
                      <a:endParaRPr kumimoji="0" lang="el-GR" sz="9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34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l-GR" sz="9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+mn-ea"/>
                          <a:cs typeface="Times New Roman" pitchFamily="18" charset="0"/>
                        </a:rPr>
                        <a:t>12:30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l-GR" sz="9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+mn-ea"/>
                          <a:cs typeface="Times New Roman" pitchFamily="18" charset="0"/>
                        </a:rPr>
                        <a:t>14:</a:t>
                      </a:r>
                      <a:r>
                        <a:rPr kumimoji="0" lang="en-US" sz="9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+mn-ea"/>
                          <a:cs typeface="Times New Roman" pitchFamily="18" charset="0"/>
                        </a:rPr>
                        <a:t>3</a:t>
                      </a:r>
                      <a:r>
                        <a:rPr kumimoji="0" lang="el-GR" sz="9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+mn-ea"/>
                          <a:cs typeface="Times New Roman" pitchFamily="18" charset="0"/>
                        </a:rPr>
                        <a:t>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l-GR" sz="9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+mn-ea"/>
                          <a:cs typeface="Times New Roman" pitchFamily="18" charset="0"/>
                        </a:rPr>
                        <a:t>15:</a:t>
                      </a:r>
                      <a:r>
                        <a:rPr kumimoji="0" lang="en-US" sz="9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+mn-ea"/>
                          <a:cs typeface="Times New Roman" pitchFamily="18" charset="0"/>
                        </a:rPr>
                        <a:t>5</a:t>
                      </a:r>
                      <a:r>
                        <a:rPr kumimoji="0" lang="el-GR" sz="9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+mn-ea"/>
                          <a:cs typeface="Times New Roman" pitchFamily="18" charset="0"/>
                        </a:rPr>
                        <a:t>0</a:t>
                      </a:r>
                    </a:p>
                  </a:txBody>
                  <a:tcPr marL="20491" marR="55325" marT="3074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l-GR" sz="9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+mn-ea"/>
                          <a:cs typeface="Times New Roman" pitchFamily="18" charset="0"/>
                        </a:rPr>
                        <a:t>13:</a:t>
                      </a:r>
                      <a:r>
                        <a:rPr kumimoji="0" lang="en-US" sz="9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+mn-ea"/>
                          <a:cs typeface="Times New Roman" pitchFamily="18" charset="0"/>
                        </a:rPr>
                        <a:t>25</a:t>
                      </a:r>
                      <a:endParaRPr kumimoji="0" lang="el-GR" sz="9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34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l-GR" sz="9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+mn-ea"/>
                          <a:cs typeface="Times New Roman" pitchFamily="18" charset="0"/>
                        </a:rPr>
                        <a:t>15:30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l-GR" sz="9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+mn-ea"/>
                          <a:cs typeface="Times New Roman" pitchFamily="18" charset="0"/>
                        </a:rPr>
                        <a:t>17:</a:t>
                      </a:r>
                      <a:r>
                        <a:rPr kumimoji="0" lang="en-US" sz="9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+mn-ea"/>
                          <a:cs typeface="Times New Roman" pitchFamily="18" charset="0"/>
                        </a:rPr>
                        <a:t>3</a:t>
                      </a:r>
                      <a:r>
                        <a:rPr kumimoji="0" lang="el-GR" sz="9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+mn-ea"/>
                          <a:cs typeface="Times New Roman" pitchFamily="18" charset="0"/>
                        </a:rPr>
                        <a:t>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l-GR" sz="9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+mn-ea"/>
                          <a:cs typeface="Times New Roman" pitchFamily="18" charset="0"/>
                        </a:rPr>
                        <a:t>18:</a:t>
                      </a:r>
                      <a:r>
                        <a:rPr kumimoji="0" lang="en-US" sz="9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+mn-ea"/>
                          <a:cs typeface="Times New Roman" pitchFamily="18" charset="0"/>
                        </a:rPr>
                        <a:t>5</a:t>
                      </a:r>
                      <a:r>
                        <a:rPr kumimoji="0" lang="el-GR" sz="9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+mn-ea"/>
                          <a:cs typeface="Times New Roman" pitchFamily="18" charset="0"/>
                        </a:rPr>
                        <a:t>0</a:t>
                      </a:r>
                    </a:p>
                  </a:txBody>
                  <a:tcPr marL="20491" marR="55325" marT="3074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l-GR" sz="9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+mn-ea"/>
                          <a:cs typeface="Times New Roman" pitchFamily="18" charset="0"/>
                        </a:rPr>
                        <a:t>13:</a:t>
                      </a:r>
                      <a:r>
                        <a:rPr kumimoji="0" lang="en-US" sz="9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+mn-ea"/>
                          <a:cs typeface="Times New Roman" pitchFamily="18" charset="0"/>
                        </a:rPr>
                        <a:t>25</a:t>
                      </a:r>
                      <a:endParaRPr kumimoji="0" lang="el-GR" sz="9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34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l-GR" sz="9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+mn-ea"/>
                          <a:cs typeface="Times New Roman" pitchFamily="18" charset="0"/>
                        </a:rPr>
                        <a:t>15:30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l-GR" sz="9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+mn-ea"/>
                          <a:cs typeface="Times New Roman" pitchFamily="18" charset="0"/>
                        </a:rPr>
                        <a:t>17:</a:t>
                      </a:r>
                      <a:r>
                        <a:rPr kumimoji="0" lang="en-US" sz="9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+mn-ea"/>
                          <a:cs typeface="Times New Roman" pitchFamily="18" charset="0"/>
                        </a:rPr>
                        <a:t>3</a:t>
                      </a:r>
                      <a:r>
                        <a:rPr kumimoji="0" lang="el-GR" sz="9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+mn-ea"/>
                          <a:cs typeface="Times New Roman" pitchFamily="18" charset="0"/>
                        </a:rPr>
                        <a:t>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l-GR" sz="9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+mn-ea"/>
                          <a:cs typeface="Times New Roman" pitchFamily="18" charset="0"/>
                        </a:rPr>
                        <a:t>18:</a:t>
                      </a:r>
                      <a:r>
                        <a:rPr kumimoji="0" lang="en-US" sz="9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+mn-ea"/>
                          <a:cs typeface="Times New Roman" pitchFamily="18" charset="0"/>
                        </a:rPr>
                        <a:t>5</a:t>
                      </a:r>
                      <a:r>
                        <a:rPr kumimoji="0" lang="el-GR" sz="9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+mn-ea"/>
                          <a:cs typeface="Times New Roman" pitchFamily="18" charset="0"/>
                        </a:rPr>
                        <a:t>0</a:t>
                      </a:r>
                    </a:p>
                  </a:txBody>
                  <a:tcPr marL="20491" marR="55325" marT="3074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l-GR" sz="9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+mn-ea"/>
                          <a:cs typeface="Times New Roman" pitchFamily="18" charset="0"/>
                        </a:rPr>
                        <a:t>10:</a:t>
                      </a:r>
                      <a:r>
                        <a:rPr kumimoji="0" lang="en-US" sz="9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+mn-ea"/>
                          <a:cs typeface="Times New Roman" pitchFamily="18" charset="0"/>
                        </a:rPr>
                        <a:t>25</a:t>
                      </a:r>
                      <a:endParaRPr kumimoji="0" lang="el-GR" sz="9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34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l-GR" sz="9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+mn-ea"/>
                          <a:cs typeface="Times New Roman" pitchFamily="18" charset="0"/>
                        </a:rPr>
                        <a:t>12:30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l-GR" sz="9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+mn-ea"/>
                          <a:cs typeface="Times New Roman" pitchFamily="18" charset="0"/>
                        </a:rPr>
                        <a:t>14:</a:t>
                      </a:r>
                      <a:r>
                        <a:rPr kumimoji="0" lang="en-US" sz="9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+mn-ea"/>
                          <a:cs typeface="Times New Roman" pitchFamily="18" charset="0"/>
                        </a:rPr>
                        <a:t>3</a:t>
                      </a:r>
                      <a:r>
                        <a:rPr kumimoji="0" lang="el-GR" sz="9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+mn-ea"/>
                          <a:cs typeface="Times New Roman" pitchFamily="18" charset="0"/>
                        </a:rPr>
                        <a:t>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l-GR" sz="9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+mn-ea"/>
                          <a:cs typeface="Times New Roman" pitchFamily="18" charset="0"/>
                        </a:rPr>
                        <a:t>15:</a:t>
                      </a:r>
                      <a:r>
                        <a:rPr kumimoji="0" lang="en-US" sz="9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+mn-ea"/>
                          <a:cs typeface="Times New Roman" pitchFamily="18" charset="0"/>
                        </a:rPr>
                        <a:t>5</a:t>
                      </a:r>
                      <a:r>
                        <a:rPr kumimoji="0" lang="el-GR" sz="9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+mn-ea"/>
                          <a:cs typeface="Times New Roman" pitchFamily="18" charset="0"/>
                        </a:rPr>
                        <a:t>0</a:t>
                      </a:r>
                    </a:p>
                  </a:txBody>
                  <a:tcPr marL="20491" marR="55325" marT="3074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l-GR" sz="9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+mn-ea"/>
                          <a:cs typeface="Times New Roman" pitchFamily="18" charset="0"/>
                        </a:rPr>
                        <a:t>10:30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l-GR" sz="9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+mn-ea"/>
                          <a:cs typeface="Times New Roman" pitchFamily="18" charset="0"/>
                        </a:rPr>
                        <a:t>12:30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l-GR" sz="9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+mn-ea"/>
                          <a:cs typeface="Times New Roman" pitchFamily="18" charset="0"/>
                        </a:rPr>
                        <a:t>13:45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l-GR" sz="9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+mn-ea"/>
                          <a:cs typeface="Times New Roman" pitchFamily="18" charset="0"/>
                        </a:rPr>
                        <a:t>15:</a:t>
                      </a:r>
                      <a:r>
                        <a:rPr kumimoji="0" lang="en-US" sz="9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+mn-ea"/>
                          <a:cs typeface="Times New Roman" pitchFamily="18" charset="0"/>
                        </a:rPr>
                        <a:t>5</a:t>
                      </a:r>
                      <a:r>
                        <a:rPr kumimoji="0" lang="el-GR" sz="9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+mn-ea"/>
                          <a:cs typeface="Times New Roman" pitchFamily="18" charset="0"/>
                        </a:rPr>
                        <a:t>0</a:t>
                      </a:r>
                    </a:p>
                  </a:txBody>
                  <a:tcPr marL="20491" marR="55325" marT="3074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l-GR" sz="9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+mn-ea"/>
                          <a:cs typeface="Times New Roman" pitchFamily="18" charset="0"/>
                        </a:rPr>
                        <a:t>15:</a:t>
                      </a:r>
                      <a:r>
                        <a:rPr kumimoji="0" lang="en-US" sz="9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+mn-ea"/>
                          <a:cs typeface="Times New Roman" pitchFamily="18" charset="0"/>
                        </a:rPr>
                        <a:t>25</a:t>
                      </a:r>
                      <a:endParaRPr kumimoji="0" lang="el-GR" sz="9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34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l-GR" sz="9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+mn-ea"/>
                          <a:cs typeface="Times New Roman" pitchFamily="18" charset="0"/>
                        </a:rPr>
                        <a:t>17:30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l-GR" sz="9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+mn-ea"/>
                          <a:cs typeface="Times New Roman" pitchFamily="18" charset="0"/>
                        </a:rPr>
                        <a:t>19:</a:t>
                      </a:r>
                      <a:r>
                        <a:rPr kumimoji="0" lang="en-US" sz="9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+mn-ea"/>
                          <a:cs typeface="Times New Roman" pitchFamily="18" charset="0"/>
                        </a:rPr>
                        <a:t>3</a:t>
                      </a:r>
                      <a:r>
                        <a:rPr kumimoji="0" lang="el-GR" sz="9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+mn-ea"/>
                          <a:cs typeface="Times New Roman" pitchFamily="18" charset="0"/>
                        </a:rPr>
                        <a:t>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l-GR" sz="9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+mn-ea"/>
                          <a:cs typeface="Times New Roman" pitchFamily="18" charset="0"/>
                        </a:rPr>
                        <a:t>20:</a:t>
                      </a:r>
                      <a:r>
                        <a:rPr kumimoji="0" lang="en-US" sz="9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+mn-ea"/>
                          <a:cs typeface="Times New Roman" pitchFamily="18" charset="0"/>
                        </a:rPr>
                        <a:t>5</a:t>
                      </a:r>
                      <a:r>
                        <a:rPr kumimoji="0" lang="el-GR" sz="9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+mn-ea"/>
                          <a:cs typeface="Times New Roman" pitchFamily="18" charset="0"/>
                        </a:rPr>
                        <a:t>0</a:t>
                      </a:r>
                    </a:p>
                  </a:txBody>
                  <a:tcPr marL="20491" marR="55325" marT="3074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612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cs typeface="Times New Roman" pitchFamily="18" charset="0"/>
                        </a:rPr>
                        <a:t>Moon Thunder</a:t>
                      </a:r>
                      <a:endParaRPr kumimoji="0" lang="el-GR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0491" marR="55325" marT="0" marB="0" anchor="ctr" horzOverflow="overflow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l-GR" sz="9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+mn-ea"/>
                          <a:cs typeface="Times New Roman" pitchFamily="18" charset="0"/>
                        </a:rPr>
                        <a:t>11:</a:t>
                      </a:r>
                      <a:r>
                        <a:rPr kumimoji="0" lang="en-US" sz="9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+mn-ea"/>
                          <a:cs typeface="Times New Roman" pitchFamily="18" charset="0"/>
                        </a:rPr>
                        <a:t>30</a:t>
                      </a:r>
                      <a:endParaRPr kumimoji="0" lang="el-GR" sz="9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34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l-GR" sz="9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+mn-ea"/>
                          <a:cs typeface="Times New Roman" pitchFamily="18" charset="0"/>
                        </a:rPr>
                        <a:t>13:</a:t>
                      </a:r>
                      <a:r>
                        <a:rPr kumimoji="0" lang="en-US" sz="9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+mn-ea"/>
                          <a:cs typeface="Times New Roman" pitchFamily="18" charset="0"/>
                        </a:rPr>
                        <a:t>30</a:t>
                      </a:r>
                      <a:endParaRPr kumimoji="0" lang="el-GR" sz="9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34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l-GR" sz="9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+mn-ea"/>
                          <a:cs typeface="Times New Roman" pitchFamily="18" charset="0"/>
                        </a:rPr>
                        <a:t>15:15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l-GR" sz="9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+mn-ea"/>
                          <a:cs typeface="Times New Roman" pitchFamily="18" charset="0"/>
                        </a:rPr>
                        <a:t>16:30</a:t>
                      </a:r>
                    </a:p>
                  </a:txBody>
                  <a:tcPr marL="20491" marR="55325" marT="3074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l-GR" sz="9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+mn-ea"/>
                          <a:cs typeface="Times New Roman" pitchFamily="18" charset="0"/>
                        </a:rPr>
                        <a:t>12:30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l-GR" sz="9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+mn-ea"/>
                          <a:cs typeface="Times New Roman" pitchFamily="18" charset="0"/>
                        </a:rPr>
                        <a:t>14:</a:t>
                      </a:r>
                      <a:r>
                        <a:rPr kumimoji="0" lang="en-US" sz="9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+mn-ea"/>
                          <a:cs typeface="Times New Roman" pitchFamily="18" charset="0"/>
                        </a:rPr>
                        <a:t>30</a:t>
                      </a:r>
                      <a:endParaRPr kumimoji="0" lang="el-GR" sz="9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34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l-GR" sz="9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+mn-ea"/>
                          <a:cs typeface="Times New Roman" pitchFamily="18" charset="0"/>
                        </a:rPr>
                        <a:t>16:</a:t>
                      </a:r>
                      <a:r>
                        <a:rPr kumimoji="0" lang="en-US" sz="9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+mn-ea"/>
                          <a:cs typeface="Times New Roman" pitchFamily="18" charset="0"/>
                        </a:rPr>
                        <a:t>30</a:t>
                      </a:r>
                      <a:endParaRPr kumimoji="0" lang="el-GR" sz="9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34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l-GR" sz="9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+mn-ea"/>
                          <a:cs typeface="Times New Roman" pitchFamily="18" charset="0"/>
                        </a:rPr>
                        <a:t>18:15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l-GR" sz="9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+mn-ea"/>
                          <a:cs typeface="Times New Roman" pitchFamily="18" charset="0"/>
                        </a:rPr>
                        <a:t>19:30</a:t>
                      </a:r>
                    </a:p>
                  </a:txBody>
                  <a:tcPr marL="20491" marR="55325" marT="3074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l-GR" sz="9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+mn-ea"/>
                          <a:cs typeface="Times New Roman" pitchFamily="18" charset="0"/>
                        </a:rPr>
                        <a:t>12:30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l-GR" sz="9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+mn-ea"/>
                          <a:cs typeface="Times New Roman" pitchFamily="18" charset="0"/>
                        </a:rPr>
                        <a:t>14:</a:t>
                      </a:r>
                      <a:r>
                        <a:rPr kumimoji="0" lang="en-US" sz="9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+mn-ea"/>
                          <a:cs typeface="Times New Roman" pitchFamily="18" charset="0"/>
                        </a:rPr>
                        <a:t>30</a:t>
                      </a:r>
                      <a:endParaRPr kumimoji="0" lang="el-GR" sz="9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34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l-GR" sz="9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+mn-ea"/>
                          <a:cs typeface="Times New Roman" pitchFamily="18" charset="0"/>
                        </a:rPr>
                        <a:t>16:</a:t>
                      </a:r>
                      <a:r>
                        <a:rPr kumimoji="0" lang="en-US" sz="9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+mn-ea"/>
                          <a:cs typeface="Times New Roman" pitchFamily="18" charset="0"/>
                        </a:rPr>
                        <a:t>30</a:t>
                      </a:r>
                      <a:endParaRPr kumimoji="0" lang="el-GR" sz="9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34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l-GR" sz="9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+mn-ea"/>
                          <a:cs typeface="Times New Roman" pitchFamily="18" charset="0"/>
                        </a:rPr>
                        <a:t>18:15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l-GR" sz="9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+mn-ea"/>
                          <a:cs typeface="Times New Roman" pitchFamily="18" charset="0"/>
                        </a:rPr>
                        <a:t>19:30</a:t>
                      </a:r>
                    </a:p>
                  </a:txBody>
                  <a:tcPr marL="20491" marR="55325" marT="3074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l-GR" sz="9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+mn-ea"/>
                          <a:cs typeface="Times New Roman" pitchFamily="18" charset="0"/>
                        </a:rPr>
                        <a:t>11:</a:t>
                      </a:r>
                      <a:r>
                        <a:rPr kumimoji="0" lang="en-US" sz="9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+mn-ea"/>
                          <a:cs typeface="Times New Roman" pitchFamily="18" charset="0"/>
                        </a:rPr>
                        <a:t>30</a:t>
                      </a:r>
                      <a:endParaRPr kumimoji="0" lang="el-GR" sz="9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34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l-GR" sz="9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+mn-ea"/>
                          <a:cs typeface="Times New Roman" pitchFamily="18" charset="0"/>
                        </a:rPr>
                        <a:t>13:</a:t>
                      </a:r>
                      <a:r>
                        <a:rPr kumimoji="0" lang="en-US" sz="9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+mn-ea"/>
                          <a:cs typeface="Times New Roman" pitchFamily="18" charset="0"/>
                        </a:rPr>
                        <a:t>30</a:t>
                      </a:r>
                      <a:endParaRPr kumimoji="0" lang="el-GR" sz="9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34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l-GR" sz="9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+mn-ea"/>
                          <a:cs typeface="Times New Roman" pitchFamily="18" charset="0"/>
                        </a:rPr>
                        <a:t>15:15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l-GR" sz="9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+mn-ea"/>
                          <a:cs typeface="Times New Roman" pitchFamily="18" charset="0"/>
                        </a:rPr>
                        <a:t>16:30</a:t>
                      </a:r>
                    </a:p>
                  </a:txBody>
                  <a:tcPr marL="20491" marR="55325" marT="3074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l-GR" sz="9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+mn-ea"/>
                          <a:cs typeface="Times New Roman" pitchFamily="18" charset="0"/>
                        </a:rPr>
                        <a:t>9:30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l-GR" sz="9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+mn-ea"/>
                          <a:cs typeface="Times New Roman" pitchFamily="18" charset="0"/>
                        </a:rPr>
                        <a:t>11:</a:t>
                      </a:r>
                      <a:r>
                        <a:rPr kumimoji="0" lang="en-US" sz="9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+mn-ea"/>
                          <a:cs typeface="Times New Roman" pitchFamily="18" charset="0"/>
                        </a:rPr>
                        <a:t>30</a:t>
                      </a:r>
                      <a:endParaRPr kumimoji="0" lang="el-GR" sz="9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34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l-GR" sz="9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+mn-ea"/>
                          <a:cs typeface="Times New Roman" pitchFamily="18" charset="0"/>
                        </a:rPr>
                        <a:t>13:0</a:t>
                      </a:r>
                      <a:r>
                        <a:rPr kumimoji="0" lang="en-US" sz="9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+mn-ea"/>
                          <a:cs typeface="Times New Roman" pitchFamily="18" charset="0"/>
                        </a:rPr>
                        <a:t>0</a:t>
                      </a:r>
                      <a:endParaRPr kumimoji="0" lang="el-GR" sz="9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34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l-GR" sz="9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+mn-ea"/>
                          <a:cs typeface="Times New Roman" pitchFamily="18" charset="0"/>
                        </a:rPr>
                        <a:t>15:00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l-GR" sz="9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+mn-ea"/>
                          <a:cs typeface="Times New Roman" pitchFamily="18" charset="0"/>
                        </a:rPr>
                        <a:t>16:30</a:t>
                      </a:r>
                    </a:p>
                  </a:txBody>
                  <a:tcPr marL="20491" marR="55325" marT="3074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l-GR" sz="9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+mn-ea"/>
                          <a:cs typeface="Times New Roman" pitchFamily="18" charset="0"/>
                        </a:rPr>
                        <a:t>14:30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l-GR" sz="9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+mn-ea"/>
                          <a:cs typeface="Times New Roman" pitchFamily="18" charset="0"/>
                        </a:rPr>
                        <a:t>16:</a:t>
                      </a:r>
                      <a:r>
                        <a:rPr kumimoji="0" lang="en-US" sz="9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+mn-ea"/>
                          <a:cs typeface="Times New Roman" pitchFamily="18" charset="0"/>
                        </a:rPr>
                        <a:t>30</a:t>
                      </a:r>
                      <a:endParaRPr kumimoji="0" lang="el-GR" sz="9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34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l-GR" sz="9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+mn-ea"/>
                          <a:cs typeface="Times New Roman" pitchFamily="18" charset="0"/>
                        </a:rPr>
                        <a:t>18:</a:t>
                      </a:r>
                      <a:r>
                        <a:rPr kumimoji="0" lang="en-US" sz="9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+mn-ea"/>
                          <a:cs typeface="Times New Roman" pitchFamily="18" charset="0"/>
                        </a:rPr>
                        <a:t>30</a:t>
                      </a:r>
                      <a:endParaRPr kumimoji="0" lang="el-GR" sz="9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34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l-GR" sz="9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+mn-ea"/>
                          <a:cs typeface="Times New Roman" pitchFamily="18" charset="0"/>
                        </a:rPr>
                        <a:t>20:15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l-GR" sz="9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+mn-ea"/>
                          <a:cs typeface="Times New Roman" pitchFamily="18" charset="0"/>
                        </a:rPr>
                        <a:t>21:30</a:t>
                      </a:r>
                    </a:p>
                  </a:txBody>
                  <a:tcPr marL="20491" marR="55325" marT="3074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24905653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l-GR" sz="10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+mn-ea"/>
                          <a:cs typeface="Times New Roman" pitchFamily="18" charset="0"/>
                        </a:rPr>
                        <a:t>ΜΟΥΣΕΙΟ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l-GR" sz="10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+mn-ea"/>
                          <a:cs typeface="Times New Roman" pitchFamily="18" charset="0"/>
                        </a:rPr>
                        <a:t>ΠΕΡΙΟΔΙΚΗ ΕΚΘΕΣΗ</a:t>
                      </a:r>
                    </a:p>
                  </a:txBody>
                  <a:tcPr marL="20491" marR="55325" marT="0" marB="0" anchor="ctr" horzOverflow="overflow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cs typeface="Times New Roman" pitchFamily="18" charset="0"/>
                        </a:rPr>
                        <a:t>10</a:t>
                      </a:r>
                      <a:r>
                        <a:rPr kumimoji="0" lang="el-GR" sz="9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cs typeface="Times New Roman" pitchFamily="18" charset="0"/>
                        </a:rPr>
                        <a:t>:30 -16:30      </a:t>
                      </a:r>
                      <a:endParaRPr kumimoji="0" lang="el-GR" sz="9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0491" marR="55325" marT="3074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l-GR" sz="9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cs typeface="Times New Roman" pitchFamily="18" charset="0"/>
                        </a:rPr>
                        <a:t>12:30 -19:30</a:t>
                      </a:r>
                      <a:endParaRPr kumimoji="0" lang="el-GR" sz="9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20491" marR="55325" marT="3074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l-GR" sz="9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cs typeface="Times New Roman" pitchFamily="18" charset="0"/>
                        </a:rPr>
                        <a:t>12:30 -19:30</a:t>
                      </a:r>
                      <a:endParaRPr kumimoji="0" lang="el-GR" sz="9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20491" marR="55325" marT="3074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cs typeface="Times New Roman" pitchFamily="18" charset="0"/>
                        </a:rPr>
                        <a:t>10</a:t>
                      </a:r>
                      <a:r>
                        <a:rPr kumimoji="0" lang="el-GR" sz="9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cs typeface="Times New Roman" pitchFamily="18" charset="0"/>
                        </a:rPr>
                        <a:t>:30 -16:30      </a:t>
                      </a:r>
                      <a:endParaRPr kumimoji="0" lang="el-GR" sz="9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0491" marR="55325" marT="3074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l-GR" sz="9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cs typeface="Times New Roman" pitchFamily="18" charset="0"/>
                        </a:rPr>
                        <a:t>9:30 -16:30      </a:t>
                      </a:r>
                      <a:endParaRPr kumimoji="0" lang="el-GR" sz="9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0491" marR="55325" marT="3074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l-GR" sz="9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cs typeface="Times New Roman" pitchFamily="18" charset="0"/>
                        </a:rPr>
                        <a:t>14:30 -21:30      </a:t>
                      </a:r>
                      <a:endParaRPr kumimoji="0" lang="el-GR" sz="9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0491" marR="55325" marT="3074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3297683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91194726"/>
      </p:ext>
    </p:extLst>
  </p:cSld>
  <p:clrMapOvr>
    <a:masterClrMapping/>
  </p:clrMapOvr>
  <p:transition/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4455</TotalTime>
  <Words>979</Words>
  <Application>Microsoft Office PowerPoint</Application>
  <PresentationFormat>Προβολή στην οθόνη (4:3)</PresentationFormat>
  <Paragraphs>217</Paragraphs>
  <Slides>2</Slides>
  <Notes>2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4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2</vt:i4>
      </vt:variant>
    </vt:vector>
  </HeadingPairs>
  <TitlesOfParts>
    <vt:vector size="7" baseType="lpstr">
      <vt:lpstr>Arial</vt:lpstr>
      <vt:lpstr>Calibri</vt:lpstr>
      <vt:lpstr>Times New Roman</vt:lpstr>
      <vt:lpstr>Trebuchet MS</vt:lpstr>
      <vt:lpstr>Θέμα του Office</vt:lpstr>
      <vt:lpstr>Παρουσίαση του PowerPoint</vt:lpstr>
      <vt:lpstr>Παρουσίαση του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Διαφάνεια 1</dc:title>
  <dc:creator>michalis</dc:creator>
  <cp:lastModifiedBy>Michalis Papoutsidis</cp:lastModifiedBy>
  <cp:revision>237</cp:revision>
  <dcterms:created xsi:type="dcterms:W3CDTF">2017-11-21T13:00:22Z</dcterms:created>
  <dcterms:modified xsi:type="dcterms:W3CDTF">2023-05-31T08:08:05Z</dcterms:modified>
</cp:coreProperties>
</file>