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0691813" cy="7559675"/>
  <p:notesSz cx="6797675" cy="9872663"/>
  <p:defaultTextStyle>
    <a:defPPr>
      <a:defRPr lang="el-GR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96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6AB88-767F-4E7E-90A0-22D52121E4B6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38188"/>
            <a:ext cx="5241925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9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8792C-4E41-4A09-9B08-995AFCF4EB7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738188"/>
            <a:ext cx="5241925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16387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4B54E-0B96-4719-9B84-AE55D415D735}" type="slidenum">
              <a:rPr lang="el-G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591" y="1763925"/>
            <a:ext cx="9622632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591" y="7006699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BFADC-F031-4850-9148-941661AF707F}" type="datetimeFigureOut">
              <a:rPr lang="el-GR" smtClean="0"/>
              <a:pPr/>
              <a:t>2/12/2025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036" y="7006699"/>
            <a:ext cx="33857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2466" y="7006699"/>
            <a:ext cx="249475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A289-4046-42FB-B165-7E4BA4F2D9D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8 - Εικόνα" descr="ΕΟΡΤΑΣΤΙΚΟ-ΠΡΟΓΡΑΜΜΑ-XMAS-2018-ΕΞΩΦΥΛΛΟ.jpg">
            <a:extLst>
              <a:ext uri="{FF2B5EF4-FFF2-40B4-BE49-F238E27FC236}">
                <a16:creationId xmlns:a16="http://schemas.microsoft.com/office/drawing/2014/main" id="{A2AA15AD-C600-4474-922C-F2B1F240F38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45906" y="-1"/>
            <a:ext cx="5264070" cy="75596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ED5935-A152-4518-9FCB-B586BBA2E567}"/>
              </a:ext>
            </a:extLst>
          </p:cNvPr>
          <p:cNvSpPr txBox="1"/>
          <p:nvPr/>
        </p:nvSpPr>
        <p:spPr>
          <a:xfrm rot="21192232">
            <a:off x="5757385" y="1908426"/>
            <a:ext cx="1416096" cy="26193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1102" b="1" dirty="0">
                <a:solidFill>
                  <a:schemeClr val="bg1">
                    <a:lumMod val="65000"/>
                  </a:schemeClr>
                </a:solidFill>
              </a:rPr>
              <a:t>ΧΡΙΣΤΟΥΓΕΝΝΑ 20</a:t>
            </a:r>
            <a:r>
              <a:rPr lang="en-US" sz="1102" b="1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l-GR" sz="1102" b="1" dirty="0">
                <a:solidFill>
                  <a:schemeClr val="bg1">
                    <a:lumMod val="65000"/>
                  </a:schemeClr>
                </a:solidFill>
              </a:rPr>
              <a:t>5</a:t>
            </a:r>
          </a:p>
        </p:txBody>
      </p:sp>
      <p:sp>
        <p:nvSpPr>
          <p:cNvPr id="18" name="18 - TextBox">
            <a:extLst>
              <a:ext uri="{FF2B5EF4-FFF2-40B4-BE49-F238E27FC236}">
                <a16:creationId xmlns:a16="http://schemas.microsoft.com/office/drawing/2014/main" id="{C8B6AF4D-43F6-4CA7-9065-4375A9CAF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37" y="7057081"/>
            <a:ext cx="5185324" cy="24500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992" b="1" dirty="0">
                <a:solidFill>
                  <a:schemeClr val="bg1"/>
                </a:solidFill>
                <a:latin typeface="Calibri" pitchFamily="34" charset="0"/>
              </a:rPr>
              <a:t>Όλες οι ταινίες είναι μεταγλωττισμένες στα Ελληνικά.</a:t>
            </a:r>
            <a:endParaRPr lang="el-GR" sz="992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" name="19 - TextBox">
            <a:extLst>
              <a:ext uri="{FF2B5EF4-FFF2-40B4-BE49-F238E27FC236}">
                <a16:creationId xmlns:a16="http://schemas.microsoft.com/office/drawing/2014/main" id="{891063FC-50C9-45AD-B6CF-561A542C6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37" y="7305936"/>
            <a:ext cx="5185324" cy="24500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992" b="1" dirty="0">
                <a:solidFill>
                  <a:schemeClr val="bg1"/>
                </a:solidFill>
                <a:latin typeface="Calibri" pitchFamily="34" charset="0"/>
              </a:rPr>
              <a:t>Το ΝΟΗΣΙΣ διατηρεί το δικαίωμα αλλαγών για την καλύτερη εξυπηρέτηση του κοινού</a:t>
            </a:r>
            <a:endParaRPr lang="el-GR" sz="992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20 - TextBox">
            <a:extLst>
              <a:ext uri="{FF2B5EF4-FFF2-40B4-BE49-F238E27FC236}">
                <a16:creationId xmlns:a16="http://schemas.microsoft.com/office/drawing/2014/main" id="{1472DF69-6D11-40B2-91F9-623105823838}"/>
              </a:ext>
            </a:extLst>
          </p:cNvPr>
          <p:cNvSpPr txBox="1"/>
          <p:nvPr/>
        </p:nvSpPr>
        <p:spPr>
          <a:xfrm>
            <a:off x="81837" y="-27"/>
            <a:ext cx="5185324" cy="2789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213" b="1" dirty="0">
                <a:latin typeface="Trebuchet MS" pitchFamily="34" charset="0"/>
              </a:rPr>
              <a:t>ΜΟΥΣΕΙΟ ΤΕΧΝΟΛΟΓΙΑΣ</a:t>
            </a:r>
          </a:p>
        </p:txBody>
      </p:sp>
      <p:sp>
        <p:nvSpPr>
          <p:cNvPr id="23" name="22 - TextBox">
            <a:extLst>
              <a:ext uri="{FF2B5EF4-FFF2-40B4-BE49-F238E27FC236}">
                <a16:creationId xmlns:a16="http://schemas.microsoft.com/office/drawing/2014/main" id="{83A86EC5-9D85-42A4-8BE7-A3B18D04C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50533"/>
            <a:ext cx="5256770" cy="246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sz="1102" b="1" dirty="0">
                <a:latin typeface="Calibri" pitchFamily="34" charset="0"/>
              </a:rPr>
              <a:t>Αρχαία Ελληνική Τεχνολογία:</a:t>
            </a:r>
            <a:r>
              <a:rPr lang="el-GR" sz="1102" dirty="0">
                <a:latin typeface="Calibri" pitchFamily="34" charset="0"/>
              </a:rPr>
              <a:t> Παρουσιάζονται δείγματα τεχνολογικών επιτευγμάτων της Αρχαίας Ελλάδας, με ομοιώματα που αφορούν στην καθημερινή ζωή, στις κατασκευές, στη ναυπηγική, στη μηχανολογία κ.ά.</a:t>
            </a:r>
          </a:p>
          <a:p>
            <a:pPr algn="just"/>
            <a:r>
              <a:rPr lang="el-GR" sz="1102" b="1" dirty="0">
                <a:latin typeface="Calibri" pitchFamily="34" charset="0"/>
              </a:rPr>
              <a:t>Τεχνολογία  Μεταφορών:</a:t>
            </a:r>
            <a:r>
              <a:rPr lang="el-GR" sz="1102" dirty="0">
                <a:latin typeface="Calibri" pitchFamily="34" charset="0"/>
              </a:rPr>
              <a:t> Δίνεται η δυνατότητα στους επισκέπτες να γνωρίσουν ξεχωριστά μοντέλα και να συγκρίνουν τις τάσεις του παρελθόντος με αυτές του παρόντος και ενδεχομένως του μέλλοντος.</a:t>
            </a:r>
          </a:p>
          <a:p>
            <a:pPr algn="just"/>
            <a:r>
              <a:rPr lang="el-GR" sz="1102" b="1" dirty="0" err="1">
                <a:latin typeface="Calibri" pitchFamily="34" charset="0"/>
              </a:rPr>
              <a:t>Τεχνοπάρκο</a:t>
            </a:r>
            <a:r>
              <a:rPr lang="el-GR" sz="1102" b="1" dirty="0">
                <a:latin typeface="Calibri" pitchFamily="34" charset="0"/>
              </a:rPr>
              <a:t>:</a:t>
            </a:r>
            <a:r>
              <a:rPr lang="el-GR" sz="1102" dirty="0">
                <a:latin typeface="Calibri" pitchFamily="34" charset="0"/>
              </a:rPr>
              <a:t> Το </a:t>
            </a:r>
            <a:r>
              <a:rPr lang="el-GR" sz="1102" dirty="0" err="1">
                <a:latin typeface="Calibri" pitchFamily="34" charset="0"/>
              </a:rPr>
              <a:t>Τεχνοπάρκο</a:t>
            </a:r>
            <a:r>
              <a:rPr lang="el-GR" sz="1102" dirty="0">
                <a:latin typeface="Calibri" pitchFamily="34" charset="0"/>
              </a:rPr>
              <a:t>, είναι ένας χώρος </a:t>
            </a:r>
            <a:r>
              <a:rPr lang="el-GR" sz="1102" dirty="0" err="1">
                <a:latin typeface="Calibri" pitchFamily="34" charset="0"/>
              </a:rPr>
              <a:t>διάδρασης</a:t>
            </a:r>
            <a:r>
              <a:rPr lang="el-GR" sz="1102" dirty="0">
                <a:latin typeface="Calibri" pitchFamily="34" charset="0"/>
              </a:rPr>
              <a:t>. Ο επισκέπτης συμμετέχει ενεργά και μαθαίνει διασκεδάζοντας. Περιλαμβάνει 50 εκθέματα σχετικά με τον ηλεκτρισμό, το μαγνητισμό, την οπτική κ.ά.  Για όλες τις ηλικίες.</a:t>
            </a:r>
          </a:p>
          <a:p>
            <a:pPr algn="just"/>
            <a:r>
              <a:rPr lang="el-GR" sz="1102" b="1" dirty="0">
                <a:latin typeface="Calibri" pitchFamily="34" charset="0"/>
              </a:rPr>
              <a:t>Τεχνολογία – Τα εργαλεία που άλλαξαν τον κόσμο:</a:t>
            </a:r>
            <a:r>
              <a:rPr lang="el-GR" sz="1102" dirty="0">
                <a:latin typeface="Calibri" pitchFamily="34" charset="0"/>
              </a:rPr>
              <a:t> Μια έκθεση που στόχο έχει να αναδείξει την καθοριστική σημασία της τεχνολογίας στη ζωή μας μέσα από την ιστορία και την εξέλιξή της. </a:t>
            </a:r>
            <a:r>
              <a:rPr lang="el-GR" sz="1102" dirty="0" err="1">
                <a:latin typeface="Calibri" pitchFamily="34" charset="0"/>
              </a:rPr>
              <a:t>Διαδραστικές</a:t>
            </a:r>
            <a:r>
              <a:rPr lang="el-GR" sz="1102" dirty="0">
                <a:latin typeface="Calibri" pitchFamily="34" charset="0"/>
              </a:rPr>
              <a:t> ξεναγήσεις, </a:t>
            </a:r>
            <a:r>
              <a:rPr lang="el-GR" sz="1102" dirty="0" err="1">
                <a:latin typeface="Calibri" pitchFamily="34" charset="0"/>
              </a:rPr>
              <a:t>πολυμεσικές</a:t>
            </a:r>
            <a:r>
              <a:rPr lang="el-GR" sz="1102" dirty="0">
                <a:latin typeface="Calibri" pitchFamily="34" charset="0"/>
              </a:rPr>
              <a:t> εφαρμογές, ψηφιακά μέσα και πάνω από 200 ιστορικά εκθέματα θα ταξιδεύουν το κοινό στον θαυμαστό κόσμο της τεχνολογίας. Για όλες τις ηλικίες. </a:t>
            </a:r>
          </a:p>
        </p:txBody>
      </p:sp>
      <p:sp>
        <p:nvSpPr>
          <p:cNvPr id="24" name="24 - TextBox">
            <a:extLst>
              <a:ext uri="{FF2B5EF4-FFF2-40B4-BE49-F238E27FC236}">
                <a16:creationId xmlns:a16="http://schemas.microsoft.com/office/drawing/2014/main" id="{AA0278B5-7B5E-4D11-BEC0-B593F2162CBE}"/>
              </a:ext>
            </a:extLst>
          </p:cNvPr>
          <p:cNvSpPr txBox="1"/>
          <p:nvPr/>
        </p:nvSpPr>
        <p:spPr>
          <a:xfrm>
            <a:off x="81837" y="2739641"/>
            <a:ext cx="5185324" cy="2789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213" b="1" dirty="0">
                <a:latin typeface="Trebuchet MS" pitchFamily="34" charset="0"/>
              </a:rPr>
              <a:t>ΠΛΑΝΗΤΑΡΙΟ </a:t>
            </a:r>
            <a:r>
              <a:rPr lang="el-GR" sz="1102" b="1" dirty="0">
                <a:latin typeface="Trebuchet MS" pitchFamily="34" charset="0"/>
              </a:rPr>
              <a:t>(μόνο για θεατές άνω των 5 ετών)</a:t>
            </a:r>
          </a:p>
        </p:txBody>
      </p:sp>
      <p:sp>
        <p:nvSpPr>
          <p:cNvPr id="26" name="26 - TextBox">
            <a:extLst>
              <a:ext uri="{FF2B5EF4-FFF2-40B4-BE49-F238E27FC236}">
                <a16:creationId xmlns:a16="http://schemas.microsoft.com/office/drawing/2014/main" id="{07D84F21-3FB0-44F0-9DCC-6EBD462FC785}"/>
              </a:ext>
            </a:extLst>
          </p:cNvPr>
          <p:cNvSpPr txBox="1"/>
          <p:nvPr/>
        </p:nvSpPr>
        <p:spPr>
          <a:xfrm>
            <a:off x="81837" y="4461509"/>
            <a:ext cx="5185324" cy="2789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213" b="1" dirty="0">
                <a:latin typeface="Trebuchet MS" pitchFamily="34" charset="0"/>
              </a:rPr>
              <a:t>ΚΟΣΜΟΘΕΑΤΡΟ </a:t>
            </a:r>
            <a:r>
              <a:rPr lang="el-GR" sz="1102" b="1" dirty="0">
                <a:latin typeface="Trebuchet MS" pitchFamily="34" charset="0"/>
              </a:rPr>
              <a:t>(μόνο για θεατές άνω των 5 ετών)</a:t>
            </a:r>
          </a:p>
        </p:txBody>
      </p:sp>
      <p:sp>
        <p:nvSpPr>
          <p:cNvPr id="28" name="28 - TextBox">
            <a:extLst>
              <a:ext uri="{FF2B5EF4-FFF2-40B4-BE49-F238E27FC236}">
                <a16:creationId xmlns:a16="http://schemas.microsoft.com/office/drawing/2014/main" id="{59D5563B-E21A-48EE-BF15-F8793D1C1DFE}"/>
              </a:ext>
            </a:extLst>
          </p:cNvPr>
          <p:cNvSpPr txBox="1"/>
          <p:nvPr/>
        </p:nvSpPr>
        <p:spPr>
          <a:xfrm>
            <a:off x="81837" y="6013744"/>
            <a:ext cx="5185324" cy="2789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sz="1213" b="1" dirty="0">
                <a:latin typeface="Trebuchet MS" pitchFamily="34" charset="0"/>
              </a:rPr>
              <a:t>ΠΡΟΣΟΜΟΙΩΤΗΣ </a:t>
            </a:r>
            <a:r>
              <a:rPr lang="el-GR" sz="992" b="1" dirty="0">
                <a:latin typeface="Trebuchet MS" pitchFamily="34" charset="0"/>
              </a:rPr>
              <a:t>(μόνο για θεατές άνω των 7 ετών &amp; ύψους άνω του 1,20μ)</a:t>
            </a:r>
          </a:p>
        </p:txBody>
      </p:sp>
      <p:sp>
        <p:nvSpPr>
          <p:cNvPr id="30" name="29 - TextBox">
            <a:extLst>
              <a:ext uri="{FF2B5EF4-FFF2-40B4-BE49-F238E27FC236}">
                <a16:creationId xmlns:a16="http://schemas.microsoft.com/office/drawing/2014/main" id="{A9D57DE6-FEDE-458B-A5D7-2AEB9C7EE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1" y="6264304"/>
            <a:ext cx="5267631" cy="770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102" b="1" dirty="0">
                <a:latin typeface="Calibri" pitchFamily="34" charset="0"/>
              </a:rPr>
              <a:t>Moon Thunder</a:t>
            </a:r>
            <a:r>
              <a:rPr lang="el-GR" sz="1102" b="1" dirty="0">
                <a:latin typeface="Calibri" pitchFamily="34" charset="0"/>
              </a:rPr>
              <a:t> (3</a:t>
            </a:r>
            <a:r>
              <a:rPr lang="en-US" sz="1102" b="1" dirty="0">
                <a:latin typeface="Calibri" pitchFamily="34" charset="0"/>
              </a:rPr>
              <a:t>D</a:t>
            </a:r>
            <a:r>
              <a:rPr lang="el-GR" sz="1102" b="1" dirty="0">
                <a:latin typeface="Calibri" pitchFamily="34" charset="0"/>
              </a:rPr>
              <a:t>): </a:t>
            </a:r>
            <a:r>
              <a:rPr lang="el-GR" sz="1102" dirty="0">
                <a:latin typeface="Calibri" pitchFamily="34" charset="0"/>
              </a:rPr>
              <a:t>Ακολουθήστε μια ομάδα αστροναυτών σε μια δραματική απόδραση από τη σεληνιακή βάση που καταρρέει.  </a:t>
            </a:r>
            <a:r>
              <a:rPr lang="el-GR" sz="1102" b="1" dirty="0">
                <a:latin typeface="Calibri" pitchFamily="34" charset="0"/>
              </a:rPr>
              <a:t>Διάρκεια: 5΄</a:t>
            </a:r>
            <a:endParaRPr lang="el-GR" sz="1102" dirty="0">
              <a:latin typeface="Calibri" pitchFamily="34" charset="0"/>
            </a:endParaRPr>
          </a:p>
          <a:p>
            <a:pPr algn="just"/>
            <a:r>
              <a:rPr lang="el-GR" sz="1102" b="1" dirty="0">
                <a:latin typeface="Calibri" pitchFamily="34" charset="0"/>
              </a:rPr>
              <a:t>Σινικό Τείχος (3D): </a:t>
            </a:r>
            <a:r>
              <a:rPr lang="el-GR" sz="1102" dirty="0">
                <a:latin typeface="Calibri" pitchFamily="34" charset="0"/>
              </a:rPr>
              <a:t>Απολαύστε ένα ταξίδι πάνω στο Σινικό Τείχος, ένα από τα επτά θαύματα του κόσμου. </a:t>
            </a:r>
            <a:r>
              <a:rPr lang="el-GR" sz="1102" b="1" dirty="0">
                <a:latin typeface="Calibri" pitchFamily="34" charset="0"/>
              </a:rPr>
              <a:t>Διάρκεια: 5'</a:t>
            </a:r>
          </a:p>
        </p:txBody>
      </p:sp>
      <p:sp>
        <p:nvSpPr>
          <p:cNvPr id="21" name="25 - TextBox">
            <a:extLst>
              <a:ext uri="{FF2B5EF4-FFF2-40B4-BE49-F238E27FC236}">
                <a16:creationId xmlns:a16="http://schemas.microsoft.com/office/drawing/2014/main" id="{1BE89D66-C144-4D8E-B22B-438A60194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1" y="2990202"/>
            <a:ext cx="5267631" cy="144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l-GR" sz="1102" b="1" dirty="0">
                <a:latin typeface="Calibri" pitchFamily="34" charset="0"/>
              </a:rPr>
              <a:t>Τα Θαύματα του Σύμπαντος: </a:t>
            </a:r>
            <a:r>
              <a:rPr lang="el-GR" sz="1102" dirty="0">
                <a:latin typeface="Calibri" pitchFamily="34" charset="0"/>
              </a:rPr>
              <a:t>Δείτε μέσα από τα "μάτια" του διάσημου τηλεσκοπίου </a:t>
            </a:r>
            <a:r>
              <a:rPr lang="el-GR" sz="1102" dirty="0" err="1">
                <a:latin typeface="Calibri" pitchFamily="34" charset="0"/>
              </a:rPr>
              <a:t>Hubble</a:t>
            </a:r>
            <a:r>
              <a:rPr lang="el-GR" sz="1102" dirty="0">
                <a:latin typeface="Calibri" pitchFamily="34" charset="0"/>
              </a:rPr>
              <a:t>. Από Ε' Δημοτικού. </a:t>
            </a:r>
            <a:endParaRPr lang="el-GR" sz="1102" b="1" dirty="0">
              <a:latin typeface="Calibri" pitchFamily="34" charset="0"/>
            </a:endParaRPr>
          </a:p>
          <a:p>
            <a:pPr algn="just"/>
            <a:r>
              <a:rPr lang="el-GR" sz="1102" b="1" dirty="0" err="1">
                <a:latin typeface="Calibri" pitchFamily="34" charset="0"/>
              </a:rPr>
              <a:t>Touch</a:t>
            </a:r>
            <a:r>
              <a:rPr lang="el-GR" sz="1102" b="1" dirty="0">
                <a:latin typeface="Calibri" pitchFamily="34" charset="0"/>
              </a:rPr>
              <a:t> the </a:t>
            </a:r>
            <a:r>
              <a:rPr lang="en-US" sz="1102" b="1" dirty="0">
                <a:latin typeface="Calibri" pitchFamily="34" charset="0"/>
              </a:rPr>
              <a:t>S</a:t>
            </a:r>
            <a:r>
              <a:rPr lang="el-GR" sz="1102" b="1" dirty="0" err="1">
                <a:latin typeface="Calibri" pitchFamily="34" charset="0"/>
              </a:rPr>
              <a:t>tars</a:t>
            </a:r>
            <a:r>
              <a:rPr lang="el-GR" sz="1102" b="1" dirty="0">
                <a:latin typeface="Calibri" pitchFamily="34" charset="0"/>
              </a:rPr>
              <a:t>: </a:t>
            </a:r>
            <a:r>
              <a:rPr lang="el-GR" sz="1102" dirty="0">
                <a:latin typeface="Calibri" pitchFamily="34" charset="0"/>
              </a:rPr>
              <a:t>Μια συναρπαστική ιστορία που ακολουθεί την εξερεύνηση του ηλιακού μας συστήματος από τη NASA. Από Γ' Δημοτικού. </a:t>
            </a:r>
            <a:endParaRPr lang="el-GR" sz="1102" b="1" dirty="0">
              <a:latin typeface="Calibri" pitchFamily="34" charset="0"/>
            </a:endParaRPr>
          </a:p>
          <a:p>
            <a:pPr algn="just"/>
            <a:r>
              <a:rPr lang="el-GR" sz="1102" b="1" dirty="0">
                <a:latin typeface="Calibri" pitchFamily="34" charset="0"/>
              </a:rPr>
              <a:t>Ο θρύλος του Μαγεμένου Ύφαλου ΝΕΟ!: </a:t>
            </a:r>
            <a:r>
              <a:rPr lang="el-GR" sz="1102" dirty="0">
                <a:latin typeface="Calibri" pitchFamily="34" charset="0"/>
              </a:rPr>
              <a:t>Τρεις φίλοι αναζητούν τον Μαγεμένο Ύφαλο για να σώσουν το σπίτι τους. Για πρώτες τάξεις Δημοτικού. </a:t>
            </a:r>
          </a:p>
          <a:p>
            <a:pPr algn="just"/>
            <a:r>
              <a:rPr lang="el-GR" sz="1102" b="1" dirty="0">
                <a:latin typeface="Calibri" pitchFamily="34" charset="0"/>
              </a:rPr>
              <a:t>Από τη Γη στο Σύμπαν: </a:t>
            </a:r>
            <a:r>
              <a:rPr lang="el-GR" sz="1102" dirty="0">
                <a:latin typeface="Calibri" pitchFamily="34" charset="0"/>
              </a:rPr>
              <a:t>Δείτε τις μας αποκαλύπτει η επιστήμη για το Σύμπαν σε ένα μοναδικής ομορφιάς ταξίδι στο χώρο και το χρόνο. Από Ε' Δημοτικού.</a:t>
            </a:r>
            <a:r>
              <a:rPr lang="el-GR" sz="992" dirty="0">
                <a:latin typeface="Calibri" pitchFamily="34" charset="0"/>
              </a:rPr>
              <a:t> </a:t>
            </a:r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61259930-D6D8-4339-AF47-045A8B8EB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76" y="4801717"/>
            <a:ext cx="5267630" cy="1109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9683" anchor="ctr">
            <a:spAutoFit/>
          </a:bodyPr>
          <a:lstStyle/>
          <a:p>
            <a:pPr algn="just"/>
            <a:r>
              <a:rPr lang="el-GR" sz="1102" b="1" dirty="0">
                <a:latin typeface="Calibri" pitchFamily="34" charset="0"/>
              </a:rPr>
              <a:t>Η ζωή του </a:t>
            </a:r>
            <a:r>
              <a:rPr lang="el-GR" sz="1102" b="1" dirty="0" err="1">
                <a:latin typeface="Calibri" pitchFamily="34" charset="0"/>
              </a:rPr>
              <a:t>Δεντρούλη</a:t>
            </a:r>
            <a:r>
              <a:rPr lang="el-GR" sz="1102" b="1" dirty="0">
                <a:latin typeface="Calibri" pitchFamily="34" charset="0"/>
              </a:rPr>
              <a:t> (3D): </a:t>
            </a:r>
            <a:r>
              <a:rPr lang="el-GR" sz="1102" dirty="0">
                <a:latin typeface="Calibri" pitchFamily="34" charset="0"/>
              </a:rPr>
              <a:t>Δύο έξυπνα έντομα μας ταξιδεύουν στο θαυμαστό κόσμο των δέντρων και εξηγούν γιατί είναι τόσο σημαντικά για τη ζωή. Για Δημοτικό. </a:t>
            </a:r>
          </a:p>
          <a:p>
            <a:pPr algn="just"/>
            <a:r>
              <a:rPr lang="el-GR" sz="1102" b="1" dirty="0">
                <a:latin typeface="Calibri" pitchFamily="34" charset="0"/>
              </a:rPr>
              <a:t>Δεινόσαυροι-Οι Γίγαντες της Παταγονίας (3D): </a:t>
            </a:r>
            <a:r>
              <a:rPr lang="el-GR" sz="1102" dirty="0">
                <a:latin typeface="Calibri" pitchFamily="34" charset="0"/>
              </a:rPr>
              <a:t>Δεινόσαυροι ζωντανεύουν μπροστά σας στη γιγαντοοθόνη του </a:t>
            </a:r>
            <a:r>
              <a:rPr lang="el-GR" sz="1102" dirty="0" err="1">
                <a:latin typeface="Calibri" pitchFamily="34" charset="0"/>
              </a:rPr>
              <a:t>Κοσμοθεάτρου</a:t>
            </a:r>
            <a:r>
              <a:rPr lang="el-GR" sz="1102" dirty="0">
                <a:latin typeface="Calibri" pitchFamily="34" charset="0"/>
              </a:rPr>
              <a:t>. Όλες οι ηλικίες (άνω των 5 ετών).</a:t>
            </a:r>
            <a:endParaRPr lang="el-GR" sz="1102" b="1" dirty="0">
              <a:latin typeface="Calibri" pitchFamily="34" charset="0"/>
            </a:endParaRPr>
          </a:p>
          <a:p>
            <a:pPr algn="just"/>
            <a:r>
              <a:rPr lang="el-GR" sz="1102" b="1" dirty="0">
                <a:latin typeface="Calibri" pitchFamily="34" charset="0"/>
              </a:rPr>
              <a:t>Πόλεις του Μέλλοντος (3D) ΝΕΟ!: </a:t>
            </a:r>
            <a:r>
              <a:rPr lang="el-GR" sz="1102" dirty="0">
                <a:latin typeface="Calibri" pitchFamily="34" charset="0"/>
              </a:rPr>
              <a:t>Έξυπνος σχεδιασμός, αειφόρος ανάπτυξη και ανανεώσιμη ενέργεια θα διαμορφώσουν τις πόλεις του μέλλοντος. Για όλες τις τάξεις.</a:t>
            </a:r>
            <a:endParaRPr lang="el-GR" sz="1102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2 - Θέση περιεχομένου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60620832"/>
              </p:ext>
            </p:extLst>
          </p:nvPr>
        </p:nvGraphicFramePr>
        <p:xfrm>
          <a:off x="89322" y="663430"/>
          <a:ext cx="5494710" cy="5053667"/>
        </p:xfrm>
        <a:graphic>
          <a:graphicData uri="http://schemas.openxmlformats.org/drawingml/2006/table">
            <a:tbl>
              <a:tblPr/>
              <a:tblGrid>
                <a:gridCol w="1402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5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3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3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ΠΡΟΓΡΑΜΜΑ ΠΡΟΒΟΛΩΝ</a:t>
                      </a:r>
                      <a:r>
                        <a:rPr kumimoji="0" 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l-G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11:00-19:00</a:t>
                      </a:r>
                      <a:endParaRPr kumimoji="0" lang="el-G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ΚΟΣΜΟΘΕΑΤΡΟ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ΠΛΑΝΗΤΑΡΙΟ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ΠΡΟΣΟΜΟΙΩΤΗΣ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ΜΟΥΣΕΙΟ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0-12:05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Η ζωή του κ. </a:t>
                      </a:r>
                      <a:r>
                        <a:rPr kumimoji="0" lang="el-G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Δεντρούλη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3D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-12: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Θαύματα του Σύμπαντος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11:30-11:45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Ανοιχτά</a:t>
                      </a:r>
                      <a:r>
                        <a:rPr kumimoji="0" lang="el-G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11:30 -18:30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-12:4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l-G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Σινικό Τείχος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12: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5-13: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Πόλεις του Μέλλοντος 3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0-13: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Ο θρύλος του Μαγεμένου Ύφαλου</a:t>
                      </a:r>
                      <a:endParaRPr lang="el-GR" sz="22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0-14: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Δεινόσαυροι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0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13: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7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14: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Touch the Stars</a:t>
                      </a:r>
                      <a:endParaRPr lang="el-GR" sz="22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:30-14:45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Σινικό Τείχος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ΠΕΡΙΟΔΙΚΕΣ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 ΕΚΘΕΣΕΙΣ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15:15-16:05</a:t>
                      </a:r>
                      <a:endParaRPr kumimoji="0" lang="el-G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Η ζωή του κ. </a:t>
                      </a:r>
                      <a:r>
                        <a:rPr kumimoji="0" lang="el-G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Δεντρούλη</a:t>
                      </a: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0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el-G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Τεχνολογία: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τα εργαλεία που άλλαξαν τον κόσμο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Ανοιχτά: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11:30 -18:30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Ξενάγηση: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15:00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endParaRPr lang="el-GR" sz="10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Ο θρύλος του Μαγεμένου Ύφαλου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Σινικό Τείχος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17:00-17: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Δεινόσαυροι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3D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:05-1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Από τη Γη στο Σύμπαν</a:t>
                      </a:r>
                      <a:endParaRPr kumimoji="0" lang="el-G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:15-1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491" marR="55325" marT="3074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150">
                <a:tc>
                  <a:txBody>
                    <a:bodyPr/>
                    <a:lstStyle/>
                    <a:p>
                      <a:endParaRPr lang="el-GR" sz="10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 sz="1000" dirty="0"/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17: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5-1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:1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l-G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Σινικό Τείχος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18:00-18: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Πόλεις του Μέλλοντος 3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D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18:0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-18:4</a:t>
                      </a: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l-G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Touch the Stars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18:30-18:45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Moon Thunder</a:t>
                      </a:r>
                      <a:endParaRPr kumimoji="0" lang="el-G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2588" marR="60986" marT="338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" name="5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502065"/>
              </p:ext>
            </p:extLst>
          </p:nvPr>
        </p:nvGraphicFramePr>
        <p:xfrm>
          <a:off x="5822158" y="662356"/>
          <a:ext cx="4780332" cy="4608833"/>
        </p:xfrm>
        <a:graphic>
          <a:graphicData uri="http://schemas.openxmlformats.org/drawingml/2006/table">
            <a:tbl>
              <a:tblPr/>
              <a:tblGrid>
                <a:gridCol w="1216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4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1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3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ΠΑΡΑΛΛΗΛΕΣ ΕΚΔΗΛΩΣΕΙΣ</a:t>
                      </a:r>
                      <a:endParaRPr kumimoji="0" lang="el-GR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FFF00"/>
                        </a:highlight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21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/12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i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Χάρισε ένα βιβλίο, δυνάμωσε το φως</a:t>
                      </a:r>
                      <a:endParaRPr lang="el-GR" sz="11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16:3</a:t>
                      </a: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0</a:t>
                      </a:r>
                      <a:endParaRPr lang="el-G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27/12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Το χριστουγεννιάτικο παιχνίδι της γνώσης</a:t>
                      </a:r>
                      <a:endParaRPr lang="el-GR" sz="11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:00</a:t>
                      </a:r>
                      <a:endParaRPr lang="el-G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56806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30</a:t>
                      </a: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/12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Πειράματα κάτω από το δέντρο!</a:t>
                      </a:r>
                      <a:endParaRPr lang="el-GR" sz="11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1100" b="0" kern="1200" dirty="0">
                        <a:solidFill>
                          <a:srgbClr val="000000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39954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30</a:t>
                      </a: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/12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Το χριστουγεννιάτικο παιχνίδι της γνώσης</a:t>
                      </a:r>
                      <a:endParaRPr lang="el-GR" sz="11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:00</a:t>
                      </a:r>
                      <a:endParaRPr lang="el-G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/1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Πειράματα κάτω από το δέντρο!</a:t>
                      </a:r>
                      <a:endParaRPr lang="el-GR" sz="11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1100" b="0" kern="1200" dirty="0">
                        <a:solidFill>
                          <a:srgbClr val="000000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200" b="0" dirty="0">
                          <a:latin typeface="Calibri"/>
                          <a:ea typeface="Calibri"/>
                          <a:cs typeface="Times New Roman"/>
                        </a:rPr>
                        <a:t>3/1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Πειράματα κάτω από το δέντρο!</a:t>
                      </a:r>
                      <a:endParaRPr lang="el-GR" sz="11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1100" b="0" kern="1200" dirty="0">
                        <a:solidFill>
                          <a:srgbClr val="000000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61014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3/1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Το χριστουγεννιάτικο παιχνίδι της γνώσης</a:t>
                      </a:r>
                      <a:endParaRPr lang="el-GR" sz="110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en-US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:00</a:t>
                      </a:r>
                      <a:endParaRPr lang="el-G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Calibri"/>
                          <a:cs typeface="Times New Roman"/>
                        </a:rPr>
                        <a:t>/1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Πειράματα κάτω από το δέντρο!</a:t>
                      </a:r>
                      <a:endParaRPr lang="el-GR" sz="11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1100" b="0" kern="1200" dirty="0">
                        <a:solidFill>
                          <a:srgbClr val="000000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latin typeface="Trebuchet MS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200" b="0" kern="1200" dirty="0">
                          <a:solidFill>
                            <a:srgbClr val="000000"/>
                          </a:solidFill>
                          <a:latin typeface="Trebuchet MS"/>
                          <a:ea typeface="Calibri"/>
                          <a:cs typeface="Times New Roman"/>
                        </a:rPr>
                        <a:t>/1</a:t>
                      </a:r>
                      <a:endParaRPr lang="el-GR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l-GR" sz="1100" b="1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Πειράματα κάτω από το δέντρο!</a:t>
                      </a:r>
                      <a:endParaRPr lang="el-GR" sz="1100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12.00 </a:t>
                      </a:r>
                      <a:endParaRPr lang="en-US" sz="1100" b="0" kern="1200" dirty="0">
                        <a:solidFill>
                          <a:srgbClr val="000000"/>
                        </a:solidFill>
                        <a:latin typeface="Trebuchet MS"/>
                        <a:ea typeface="Times New Roman"/>
                        <a:cs typeface="Times New Roman"/>
                      </a:endParaRPr>
                    </a:p>
                  </a:txBody>
                  <a:tcPr marL="11825" marR="70949" marT="3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b="0" kern="1200" dirty="0">
                          <a:solidFill>
                            <a:srgbClr val="000000"/>
                          </a:solidFill>
                          <a:latin typeface="Trebuchet MS"/>
                          <a:ea typeface="Times New Roman"/>
                          <a:cs typeface="Times New Roman"/>
                        </a:rPr>
                        <a:t>ΔΩΡΕΑΝ</a:t>
                      </a:r>
                      <a:endParaRPr lang="el-GR" sz="1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96554"/>
                  </a:ext>
                </a:extLst>
              </a:tr>
            </a:tbl>
          </a:graphicData>
        </a:graphic>
      </p:graphicFrame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89322" y="1"/>
            <a:ext cx="10513168" cy="60481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defRPr/>
            </a:pPr>
            <a:r>
              <a:rPr lang="el-GR" sz="1543" b="1" dirty="0"/>
              <a:t>ΠΡΟΓΡΑΜΜΑ ΕΟΡΤΑΣΤΙΚΗΣ ΠΕΡΙΟΔΟΥ  -  26/12/25     ΕΩΣ     6/01/</a:t>
            </a:r>
            <a:r>
              <a:rPr lang="en-US" sz="1543" b="1" dirty="0"/>
              <a:t>2</a:t>
            </a:r>
            <a:r>
              <a:rPr lang="el-GR" sz="1543" b="1" dirty="0"/>
              <a:t>6 </a:t>
            </a:r>
            <a:r>
              <a:rPr lang="en-US" sz="1543" b="1" dirty="0"/>
              <a:t> </a:t>
            </a:r>
            <a:endParaRPr lang="el-GR" sz="1543" b="1" dirty="0"/>
          </a:p>
          <a:p>
            <a:pPr algn="ctr">
              <a:defRPr/>
            </a:pPr>
            <a:r>
              <a:rPr lang="el-GR" sz="1323" b="1" dirty="0"/>
              <a:t>24, 25,</a:t>
            </a:r>
            <a:r>
              <a:rPr lang="en-US" sz="1323" b="1" dirty="0"/>
              <a:t> </a:t>
            </a:r>
            <a:r>
              <a:rPr lang="el-GR" sz="1323" b="1" dirty="0"/>
              <a:t>29</a:t>
            </a:r>
            <a:r>
              <a:rPr lang="en-US" sz="1323" b="1" dirty="0"/>
              <a:t>,</a:t>
            </a:r>
            <a:r>
              <a:rPr lang="el-GR" sz="1323" b="1" dirty="0"/>
              <a:t> 31 Δεκεμβρίου 2025 και </a:t>
            </a:r>
            <a:r>
              <a:rPr lang="en-US" sz="1323" b="1" dirty="0"/>
              <a:t>1</a:t>
            </a:r>
            <a:r>
              <a:rPr lang="el-GR" sz="1323" b="1" dirty="0"/>
              <a:t>, 5 Ιανουαρίου 20</a:t>
            </a:r>
            <a:r>
              <a:rPr lang="en-US" sz="1323" b="1" dirty="0"/>
              <a:t>25</a:t>
            </a:r>
            <a:r>
              <a:rPr lang="el-GR" sz="1323" b="1" dirty="0"/>
              <a:t>, το ΝΟΗΣΙΣ θα είναι ΚΛΕΙΣΤΟ</a:t>
            </a:r>
            <a:endParaRPr lang="el-GR" sz="1323" dirty="0"/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23206"/>
              </p:ext>
            </p:extLst>
          </p:nvPr>
        </p:nvGraphicFramePr>
        <p:xfrm>
          <a:off x="5822156" y="5441551"/>
          <a:ext cx="4780332" cy="199911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212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87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90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ΗΜΕΡΗΣΙΑ ΕΙΣΙΤΗΡΙΑ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ΚΑΝ</a:t>
                      </a:r>
                    </a:p>
                  </a:txBody>
                  <a:tcPr marL="0" marR="0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ΜΕΙΩ</a:t>
                      </a:r>
                    </a:p>
                  </a:txBody>
                  <a:tcPr marL="0" marR="0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588">
                <a:tc gridSpan="3">
                  <a:txBody>
                    <a:bodyPr/>
                    <a:lstStyle/>
                    <a:p>
                      <a:pPr algn="ctr"/>
                      <a:r>
                        <a:rPr lang="el-GR" sz="1200" b="0" i="1" spc="-60" dirty="0">
                          <a:latin typeface="Trebuchet MS" pitchFamily="34" charset="0"/>
                        </a:rPr>
                        <a:t>ΠΕΡΙΛΑΜΒΑΝΕΙ</a:t>
                      </a:r>
                      <a:r>
                        <a:rPr lang="el-GR" sz="1200" b="0" i="1" spc="-60" baseline="0" dirty="0">
                          <a:latin typeface="Trebuchet MS" pitchFamily="34" charset="0"/>
                        </a:rPr>
                        <a:t> </a:t>
                      </a:r>
                      <a:r>
                        <a:rPr lang="el-GR" sz="1200" b="0" i="1" spc="-60" dirty="0">
                          <a:latin typeface="Trebuchet MS" pitchFamily="34" charset="0"/>
                        </a:rPr>
                        <a:t> ΜΟΥΣΕΙΟ +ΠΛΑΝΗΤΑΡΙΟ +ΚΟΣΜΟΘΕΑΤΡΟ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ΑΤΟΜΙΚΟ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ΟΙΚΟΓΕΝΕΙΑΚΟ (1 ΓΟΝΕΑΣ+2</a:t>
                      </a:r>
                      <a:r>
                        <a:rPr lang="el-GR" sz="1200" baseline="0" dirty="0">
                          <a:latin typeface="Trebuchet MS" pitchFamily="34" charset="0"/>
                        </a:rPr>
                        <a:t> Π</a:t>
                      </a:r>
                      <a:r>
                        <a:rPr lang="el-GR" sz="1200" dirty="0">
                          <a:latin typeface="Trebuchet MS" pitchFamily="34" charset="0"/>
                        </a:rPr>
                        <a:t>ΑΙΔΙΑ)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Trebuchet MS" pitchFamily="34" charset="0"/>
                        </a:rPr>
                        <a:t>30€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>
                          <a:latin typeface="Trebuchet MS" pitchFamily="34" charset="0"/>
                        </a:rPr>
                        <a:t>ΟΙΚΟΓΕΝΕΙΑΚΟ (2 ΓΟΝΕΙΣ+1 ΠΑΙΔΙ)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Trebuchet MS" pitchFamily="34" charset="0"/>
                        </a:rPr>
                        <a:t>35€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>
                          <a:latin typeface="Trebuchet MS" pitchFamily="34" charset="0"/>
                        </a:rPr>
                        <a:t>ΟΙΚΟΓΕΝΕΙΑΚΟ (4</a:t>
                      </a:r>
                      <a:r>
                        <a:rPr lang="el-GR" sz="1200" baseline="0" dirty="0">
                          <a:latin typeface="Trebuchet MS" pitchFamily="34" charset="0"/>
                        </a:rPr>
                        <a:t> ΜΕΛΗ</a:t>
                      </a:r>
                      <a:r>
                        <a:rPr lang="el-GR" sz="1200" dirty="0">
                          <a:latin typeface="Trebuchet MS" pitchFamily="34" charset="0"/>
                        </a:rPr>
                        <a:t>)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Trebuchet MS" pitchFamily="34" charset="0"/>
                        </a:rPr>
                        <a:t>40€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ΕΠΙΠΛΕΟΝ ΜΕΛΟΣ (ΜΕΤΑ</a:t>
                      </a:r>
                      <a:r>
                        <a:rPr lang="el-GR" sz="1200" baseline="0" dirty="0">
                          <a:latin typeface="Trebuchet MS" pitchFamily="34" charset="0"/>
                        </a:rPr>
                        <a:t> ΤΑ 4)</a:t>
                      </a:r>
                      <a:endParaRPr lang="el-GR" sz="1200" dirty="0">
                        <a:latin typeface="Trebuchet MS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Trebuchet MS" pitchFamily="34" charset="0"/>
                        </a:rPr>
                        <a:t>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26099C78-56FF-4648-88BB-28B3C67A3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783936"/>
              </p:ext>
            </p:extLst>
          </p:nvPr>
        </p:nvGraphicFramePr>
        <p:xfrm>
          <a:off x="89322" y="6012726"/>
          <a:ext cx="5494711" cy="142794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637303">
                  <a:extLst>
                    <a:ext uri="{9D8B030D-6E8A-4147-A177-3AD203B41FA5}">
                      <a16:colId xmlns:a16="http://schemas.microsoft.com/office/drawing/2014/main" val="2255468212"/>
                    </a:ext>
                  </a:extLst>
                </a:gridCol>
                <a:gridCol w="1428703">
                  <a:extLst>
                    <a:ext uri="{9D8B030D-6E8A-4147-A177-3AD203B41FA5}">
                      <a16:colId xmlns:a16="http://schemas.microsoft.com/office/drawing/2014/main" val="517412700"/>
                    </a:ext>
                  </a:extLst>
                </a:gridCol>
                <a:gridCol w="1428705">
                  <a:extLst>
                    <a:ext uri="{9D8B030D-6E8A-4147-A177-3AD203B41FA5}">
                      <a16:colId xmlns:a16="http://schemas.microsoft.com/office/drawing/2014/main" val="2624648346"/>
                    </a:ext>
                  </a:extLst>
                </a:gridCol>
              </a:tblGrid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ΑΠΛΑ</a:t>
                      </a:r>
                      <a:r>
                        <a:rPr lang="el-GR" sz="1200" b="1" baseline="0" dirty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ΕΙΣΙΤΗΡΙΑ</a:t>
                      </a:r>
                      <a:endParaRPr lang="el-GR" sz="12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ΚΑΝ</a:t>
                      </a:r>
                    </a:p>
                  </a:txBody>
                  <a:tcPr marL="0" marR="0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ΜΕΙΩ</a:t>
                      </a:r>
                      <a:endParaRPr kumimoji="0" lang="el-G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061865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ΜΟΥΣΕΙΟ + ΠΕΡΙΟΔΙΚΗ ΕΚΘΕΣΗ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l-G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rebuchet MS" pitchFamily="34" charset="0"/>
                        </a:rPr>
                        <a:t>5</a:t>
                      </a:r>
                      <a:r>
                        <a:rPr lang="el-GR" sz="1200" b="1" dirty="0">
                          <a:latin typeface="Trebuchet MS" pitchFamily="34" charset="0"/>
                        </a:rPr>
                        <a:t>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30167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ΠΛΑΝΗΤΑΡΙΟ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Trebuchet MS" pitchFamily="34" charset="0"/>
                        </a:rPr>
                        <a:t>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610430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ΚΟΣΜΟΘΕΑΤΡΟ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7€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Trebuchet MS" pitchFamily="34" charset="0"/>
                        </a:rPr>
                        <a:t>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710976"/>
                  </a:ext>
                </a:extLst>
              </a:tr>
              <a:tr h="285588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latin typeface="Trebuchet MS" pitchFamily="34" charset="0"/>
                        </a:rPr>
                        <a:t>ΠΡΟΣΟΜΟΙΩΤΗΣ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+mn-ea"/>
                          <a:cs typeface="Times New Roman" pitchFamily="18" charset="0"/>
                        </a:rPr>
                        <a:t>5€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b="1" dirty="0">
                          <a:latin typeface="Trebuchet MS" pitchFamily="34" charset="0"/>
                        </a:rPr>
                        <a:t>4€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061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869</Words>
  <Application>Microsoft Office PowerPoint</Application>
  <PresentationFormat>Προσαρμογή</PresentationFormat>
  <Paragraphs>151</Paragraphs>
  <Slides>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gavriilidou</dc:creator>
  <cp:lastModifiedBy>Michalis Papoutsidis</cp:lastModifiedBy>
  <cp:revision>82</cp:revision>
  <cp:lastPrinted>2025-11-21T12:20:27Z</cp:lastPrinted>
  <dcterms:created xsi:type="dcterms:W3CDTF">2018-11-28T10:38:53Z</dcterms:created>
  <dcterms:modified xsi:type="dcterms:W3CDTF">2025-12-02T13:18:07Z</dcterms:modified>
</cp:coreProperties>
</file>